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gif" ContentType="image/gif"/>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29"/>
  </p:notesMasterIdLst>
  <p:handoutMasterIdLst>
    <p:handoutMasterId r:id="rId30"/>
  </p:handoutMasterIdLst>
  <p:sldIdLst>
    <p:sldId id="315" r:id="rId2"/>
    <p:sldId id="382" r:id="rId3"/>
    <p:sldId id="386" r:id="rId4"/>
    <p:sldId id="387" r:id="rId5"/>
    <p:sldId id="388" r:id="rId6"/>
    <p:sldId id="395" r:id="rId7"/>
    <p:sldId id="389" r:id="rId8"/>
    <p:sldId id="404" r:id="rId9"/>
    <p:sldId id="379" r:id="rId10"/>
    <p:sldId id="390" r:id="rId11"/>
    <p:sldId id="391" r:id="rId12"/>
    <p:sldId id="392" r:id="rId13"/>
    <p:sldId id="405" r:id="rId14"/>
    <p:sldId id="393" r:id="rId15"/>
    <p:sldId id="394" r:id="rId16"/>
    <p:sldId id="396" r:id="rId17"/>
    <p:sldId id="397" r:id="rId18"/>
    <p:sldId id="398" r:id="rId19"/>
    <p:sldId id="399" r:id="rId20"/>
    <p:sldId id="400" r:id="rId21"/>
    <p:sldId id="401" r:id="rId22"/>
    <p:sldId id="402" r:id="rId23"/>
    <p:sldId id="403" r:id="rId24"/>
    <p:sldId id="378" r:id="rId25"/>
    <p:sldId id="377" r:id="rId26"/>
    <p:sldId id="380" r:id="rId27"/>
    <p:sldId id="341" r:id="rId28"/>
  </p:sldIdLst>
  <p:sldSz cx="9144000" cy="5143500" type="screen16x9"/>
  <p:notesSz cx="6797675" cy="9928225"/>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A8246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Средний стиль 3 - акцент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803" autoAdjust="0"/>
    <p:restoredTop sz="80835" autoAdjust="0"/>
  </p:normalViewPr>
  <p:slideViewPr>
    <p:cSldViewPr>
      <p:cViewPr>
        <p:scale>
          <a:sx n="80" d="100"/>
          <a:sy n="80" d="100"/>
        </p:scale>
        <p:origin x="-858" y="-678"/>
      </p:cViewPr>
      <p:guideLst>
        <p:guide orient="horz" pos="162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5659" cy="496411"/>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850444" y="1"/>
            <a:ext cx="2945659" cy="496411"/>
          </a:xfrm>
          <a:prstGeom prst="rect">
            <a:avLst/>
          </a:prstGeom>
        </p:spPr>
        <p:txBody>
          <a:bodyPr vert="horz" lIns="91440" tIns="45720" rIns="91440" bIns="45720" rtlCol="0"/>
          <a:lstStyle>
            <a:lvl1pPr algn="r">
              <a:defRPr sz="1200"/>
            </a:lvl1pPr>
          </a:lstStyle>
          <a:p>
            <a:fld id="{E6E795F7-7FD4-4310-BBDE-FD5CDBAF2439}" type="datetimeFigureOut">
              <a:rPr lang="ru-RU" smtClean="0"/>
              <a:pPr/>
              <a:t>19.12.2017</a:t>
            </a:fld>
            <a:endParaRPr lang="ru-RU"/>
          </a:p>
        </p:txBody>
      </p:sp>
      <p:sp>
        <p:nvSpPr>
          <p:cNvPr id="4" name="Нижний колонтитул 3"/>
          <p:cNvSpPr>
            <a:spLocks noGrp="1"/>
          </p:cNvSpPr>
          <p:nvPr>
            <p:ph type="ftr" sz="quarter" idx="2"/>
          </p:nvPr>
        </p:nvSpPr>
        <p:spPr>
          <a:xfrm>
            <a:off x="1" y="9430092"/>
            <a:ext cx="2945659" cy="496411"/>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850444" y="9430092"/>
            <a:ext cx="2945659" cy="496411"/>
          </a:xfrm>
          <a:prstGeom prst="rect">
            <a:avLst/>
          </a:prstGeom>
        </p:spPr>
        <p:txBody>
          <a:bodyPr vert="horz" lIns="91440" tIns="45720" rIns="91440" bIns="45720" rtlCol="0" anchor="b"/>
          <a:lstStyle>
            <a:lvl1pPr algn="r">
              <a:defRPr sz="1200"/>
            </a:lvl1pPr>
          </a:lstStyle>
          <a:p>
            <a:fld id="{8E51E73D-39C6-411D-9004-DB71DCE5F179}" type="slidenum">
              <a:rPr lang="ru-RU" smtClean="0"/>
              <a:pPr/>
              <a:t>‹#›</a:t>
            </a:fld>
            <a:endParaRPr lang="ru-RU"/>
          </a:p>
        </p:txBody>
      </p:sp>
    </p:spTree>
    <p:extLst>
      <p:ext uri="{BB962C8B-B14F-4D97-AF65-F5344CB8AC3E}">
        <p14:creationId xmlns="" xmlns:p14="http://schemas.microsoft.com/office/powerpoint/2010/main" val="6436224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5659" cy="496411"/>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50444" y="1"/>
            <a:ext cx="2945659" cy="496411"/>
          </a:xfrm>
          <a:prstGeom prst="rect">
            <a:avLst/>
          </a:prstGeom>
        </p:spPr>
        <p:txBody>
          <a:bodyPr vert="horz" lIns="91440" tIns="45720" rIns="91440" bIns="45720" rtlCol="0"/>
          <a:lstStyle>
            <a:lvl1pPr algn="r">
              <a:defRPr sz="1200"/>
            </a:lvl1pPr>
          </a:lstStyle>
          <a:p>
            <a:fld id="{AE86F43E-765B-4AF0-8B9A-F59D9F36490B}" type="datetimeFigureOut">
              <a:rPr lang="ru-RU" smtClean="0"/>
              <a:pPr/>
              <a:t>19.12.2017</a:t>
            </a:fld>
            <a:endParaRPr lang="ru-RU"/>
          </a:p>
        </p:txBody>
      </p:sp>
      <p:sp>
        <p:nvSpPr>
          <p:cNvPr id="4" name="Образ слайда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79768" y="4715907"/>
            <a:ext cx="5438140" cy="4467701"/>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1" y="9430092"/>
            <a:ext cx="2945659" cy="496411"/>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50444" y="9430092"/>
            <a:ext cx="2945659" cy="496411"/>
          </a:xfrm>
          <a:prstGeom prst="rect">
            <a:avLst/>
          </a:prstGeom>
        </p:spPr>
        <p:txBody>
          <a:bodyPr vert="horz" lIns="91440" tIns="45720" rIns="91440" bIns="45720" rtlCol="0" anchor="b"/>
          <a:lstStyle>
            <a:lvl1pPr algn="r">
              <a:defRPr sz="1200"/>
            </a:lvl1pPr>
          </a:lstStyle>
          <a:p>
            <a:fld id="{A614D3D3-EB09-4DDF-BA46-990A1B3BBBBC}" type="slidenum">
              <a:rPr lang="ru-RU" smtClean="0"/>
              <a:pPr/>
              <a:t>‹#›</a:t>
            </a:fld>
            <a:endParaRPr lang="ru-RU"/>
          </a:p>
        </p:txBody>
      </p:sp>
    </p:spTree>
    <p:extLst>
      <p:ext uri="{BB962C8B-B14F-4D97-AF65-F5344CB8AC3E}">
        <p14:creationId xmlns="" xmlns:p14="http://schemas.microsoft.com/office/powerpoint/2010/main" val="12170583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edu.tatar.ru/"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0488" y="744538"/>
            <a:ext cx="6616700" cy="3722687"/>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845D624-52A5-4C9C-99F1-0619D8886367}" type="slidenum">
              <a:rPr lang="ru-RU" smtClean="0"/>
              <a:pPr/>
              <a:t>1</a:t>
            </a:fld>
            <a:endParaRPr lang="ru-RU"/>
          </a:p>
        </p:txBody>
      </p:sp>
    </p:spTree>
    <p:extLst>
      <p:ext uri="{BB962C8B-B14F-4D97-AF65-F5344CB8AC3E}">
        <p14:creationId xmlns="" xmlns:p14="http://schemas.microsoft.com/office/powerpoint/2010/main" val="13920266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A614D3D3-EB09-4DDF-BA46-990A1B3BBBBC}" type="slidenum">
              <a:rPr lang="ru-RU" smtClean="0"/>
              <a:pPr/>
              <a:t>11</a:t>
            </a:fld>
            <a:endParaRPr lang="ru-R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A614D3D3-EB09-4DDF-BA46-990A1B3BBBBC}" type="slidenum">
              <a:rPr lang="ru-RU" smtClean="0"/>
              <a:pPr/>
              <a:t>12</a:t>
            </a:fld>
            <a:endParaRPr lang="ru-RU"/>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fontAlgn="auto" hangingPunct="1"/>
            <a:r>
              <a:rPr lang="ru-RU" sz="1200" b="0" kern="1200" dirty="0" smtClean="0">
                <a:solidFill>
                  <a:schemeClr val="tx1"/>
                </a:solidFill>
                <a:latin typeface="Times New Roman" pitchFamily="18" charset="0"/>
                <a:ea typeface="+mn-ea"/>
                <a:cs typeface="Times New Roman" pitchFamily="18" charset="0"/>
              </a:rPr>
              <a:t>Согласно письму №1202 от 24.04. 2017 департамента надзора</a:t>
            </a:r>
            <a:r>
              <a:rPr lang="ru-RU" sz="1200" b="0" kern="1200" baseline="0" dirty="0" smtClean="0">
                <a:solidFill>
                  <a:schemeClr val="tx1"/>
                </a:solidFill>
                <a:latin typeface="Times New Roman" pitchFamily="18" charset="0"/>
                <a:ea typeface="+mn-ea"/>
                <a:cs typeface="Times New Roman" pitchFamily="18" charset="0"/>
              </a:rPr>
              <a:t> </a:t>
            </a:r>
            <a:r>
              <a:rPr lang="ru-RU" sz="1200" b="0" kern="1200" dirty="0" smtClean="0">
                <a:solidFill>
                  <a:schemeClr val="tx1"/>
                </a:solidFill>
                <a:latin typeface="Times New Roman" pitchFamily="18" charset="0"/>
                <a:ea typeface="+mn-ea"/>
                <a:cs typeface="Times New Roman" pitchFamily="18" charset="0"/>
              </a:rPr>
              <a:t>и контроля в сфере образования </a:t>
            </a:r>
            <a:r>
              <a:rPr lang="ru-RU" sz="1200" kern="1200" dirty="0" smtClean="0">
                <a:solidFill>
                  <a:schemeClr val="tx1"/>
                </a:solidFill>
                <a:latin typeface="+mn-lt"/>
                <a:ea typeface="+mn-ea"/>
                <a:cs typeface="+mn-cs"/>
              </a:rPr>
              <a:t>мониторинг страниц образовательных организаций на сайте Электронное образование в Республике Татарстан (</a:t>
            </a:r>
            <a:r>
              <a:rPr lang="ru-RU" sz="1200" u="sng" kern="1200" dirty="0" smtClean="0">
                <a:solidFill>
                  <a:schemeClr val="tx1"/>
                </a:solidFill>
                <a:latin typeface="+mn-lt"/>
                <a:ea typeface="+mn-ea"/>
                <a:cs typeface="+mn-cs"/>
                <a:hlinkClick r:id="rId3"/>
              </a:rPr>
              <a:t>https://edu.tatar.ru</a:t>
            </a:r>
            <a:r>
              <a:rPr lang="ru-RU" sz="1200" kern="1200" dirty="0" smtClean="0">
                <a:solidFill>
                  <a:schemeClr val="tx1"/>
                </a:solidFill>
                <a:latin typeface="+mn-lt"/>
                <a:ea typeface="+mn-ea"/>
                <a:cs typeface="+mn-cs"/>
              </a:rPr>
              <a:t>) выявил факты несоответствия:</a:t>
            </a:r>
          </a:p>
          <a:p>
            <a:pPr fontAlgn="auto" hangingPunct="1"/>
            <a:r>
              <a:rPr lang="ru-RU" sz="1200" kern="1200" dirty="0" smtClean="0">
                <a:solidFill>
                  <a:schemeClr val="tx1"/>
                </a:solidFill>
                <a:latin typeface="+mn-lt"/>
                <a:ea typeface="+mn-ea"/>
                <a:cs typeface="+mn-cs"/>
              </a:rPr>
              <a:t>наименований образовательных организаций размещенных на сайте, наименованиям, указанным в выданных лицензиях на образовательную деятельность; </a:t>
            </a:r>
          </a:p>
          <a:p>
            <a:pPr fontAlgn="auto" hangingPunct="1"/>
            <a:r>
              <a:rPr lang="ru-RU" sz="1200" kern="1200" dirty="0" smtClean="0">
                <a:solidFill>
                  <a:schemeClr val="tx1"/>
                </a:solidFill>
                <a:latin typeface="+mn-lt"/>
                <a:ea typeface="+mn-ea"/>
                <a:cs typeface="+mn-cs"/>
              </a:rPr>
              <a:t>несоответствия количества образовательных организаций в муниципальном образовании и их филиалов. Встречаются случаи размещения в разделах официальных документов лицензий, утративших свою силу или переоформленных к настоящему времени.</a:t>
            </a:r>
          </a:p>
          <a:p>
            <a:pPr fontAlgn="auto" hangingPunct="1"/>
            <a:endParaRPr lang="ru-RU" dirty="0" smtClean="0"/>
          </a:p>
          <a:p>
            <a:endParaRPr lang="ru-RU" dirty="0"/>
          </a:p>
        </p:txBody>
      </p:sp>
      <p:sp>
        <p:nvSpPr>
          <p:cNvPr id="4" name="Номер слайда 3"/>
          <p:cNvSpPr>
            <a:spLocks noGrp="1"/>
          </p:cNvSpPr>
          <p:nvPr>
            <p:ph type="sldNum" sz="quarter" idx="10"/>
          </p:nvPr>
        </p:nvSpPr>
        <p:spPr/>
        <p:txBody>
          <a:bodyPr/>
          <a:lstStyle/>
          <a:p>
            <a:fld id="{A614D3D3-EB09-4DDF-BA46-990A1B3BBBBC}" type="slidenum">
              <a:rPr lang="ru-RU" smtClean="0"/>
              <a:pPr/>
              <a:t>13</a:t>
            </a:fld>
            <a:endParaRPr lang="ru-RU"/>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fontAlgn="auto" hangingPunct="1"/>
            <a:endParaRPr lang="ru-RU" dirty="0"/>
          </a:p>
        </p:txBody>
      </p:sp>
      <p:sp>
        <p:nvSpPr>
          <p:cNvPr id="4" name="Номер слайда 3"/>
          <p:cNvSpPr>
            <a:spLocks noGrp="1"/>
          </p:cNvSpPr>
          <p:nvPr>
            <p:ph type="sldNum" sz="quarter" idx="10"/>
          </p:nvPr>
        </p:nvSpPr>
        <p:spPr/>
        <p:txBody>
          <a:bodyPr/>
          <a:lstStyle/>
          <a:p>
            <a:fld id="{A614D3D3-EB09-4DDF-BA46-990A1B3BBBBC}" type="slidenum">
              <a:rPr lang="ru-RU" smtClean="0"/>
              <a:pPr/>
              <a:t>14</a:t>
            </a:fld>
            <a:endParaRPr lang="ru-RU"/>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A614D3D3-EB09-4DDF-BA46-990A1B3BBBBC}" type="slidenum">
              <a:rPr lang="ru-RU" smtClean="0"/>
              <a:pPr/>
              <a:t>15</a:t>
            </a:fld>
            <a:endParaRPr lang="ru-RU"/>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182FD420-F6FB-4DA2-94C0-577C459F7B76}" type="slidenum">
              <a:rPr lang="ru-RU" smtClean="0"/>
              <a:pPr/>
              <a:t>16</a:t>
            </a:fld>
            <a:endParaRPr lang="ru-RU"/>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182FD420-F6FB-4DA2-94C0-577C459F7B76}" type="slidenum">
              <a:rPr lang="ru-RU" smtClean="0"/>
              <a:pPr/>
              <a:t>17</a:t>
            </a:fld>
            <a:endParaRPr lang="ru-RU"/>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182FD420-F6FB-4DA2-94C0-577C459F7B76}" type="slidenum">
              <a:rPr lang="ru-RU" smtClean="0"/>
              <a:pPr/>
              <a:t>18</a:t>
            </a:fld>
            <a:endParaRPr lang="ru-RU"/>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182FD420-F6FB-4DA2-94C0-577C459F7B76}" type="slidenum">
              <a:rPr lang="ru-RU" smtClean="0"/>
              <a:pPr/>
              <a:t>19</a:t>
            </a:fld>
            <a:endParaRPr lang="ru-RU"/>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182FD420-F6FB-4DA2-94C0-577C459F7B76}" type="slidenum">
              <a:rPr lang="ru-RU" smtClean="0"/>
              <a:pPr/>
              <a:t>20</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dirty="0" smtClean="0"/>
              <a:t>С целью более активного вовлечения родителей в школьную жизнь и обеспечения информированности об успеваемости учащихся, домашних заданиях и важных сообщений от учителей/администрации школы. </a:t>
            </a:r>
          </a:p>
          <a:p>
            <a:pPr marL="0" marR="0" indent="0" algn="l" defTabSz="914400" rtl="0" eaLnBrk="1" fontAlgn="auto" latinLnBrk="0" hangingPunct="1">
              <a:lnSpc>
                <a:spcPct val="100000"/>
              </a:lnSpc>
              <a:spcBef>
                <a:spcPts val="0"/>
              </a:spcBef>
              <a:spcAft>
                <a:spcPts val="0"/>
              </a:spcAft>
              <a:buClrTx/>
              <a:buSzTx/>
              <a:buFontTx/>
              <a:buNone/>
              <a:tabLst/>
              <a:defRPr/>
            </a:pPr>
            <a:r>
              <a:rPr lang="ru-RU" dirty="0" smtClean="0"/>
              <a:t>Особенно важно использование системы ГИ для коммуникаций “школа-родитель”. В последнее время для получения информации об образовательном процессе активно используются </a:t>
            </a:r>
            <a:r>
              <a:rPr lang="ru-RU" dirty="0" err="1" smtClean="0"/>
              <a:t>мессенджеры</a:t>
            </a:r>
            <a:r>
              <a:rPr lang="ru-RU" dirty="0" smtClean="0"/>
              <a:t> и социальные сети, что порождает большое количество “спама”, дезинформации, лишней информации, выражение межличностных взаимоотношений на публичной площадке. Отсутствие возможности получать проверенную, персонифицированную информацию является препятствием для большей части родителей для более активного участия в школьной жизни своего ребенка. </a:t>
            </a:r>
          </a:p>
          <a:p>
            <a:endParaRPr lang="ru-RU" dirty="0"/>
          </a:p>
        </p:txBody>
      </p:sp>
      <p:sp>
        <p:nvSpPr>
          <p:cNvPr id="4" name="Номер слайда 3"/>
          <p:cNvSpPr>
            <a:spLocks noGrp="1"/>
          </p:cNvSpPr>
          <p:nvPr>
            <p:ph type="sldNum" sz="quarter" idx="10"/>
          </p:nvPr>
        </p:nvSpPr>
        <p:spPr/>
        <p:txBody>
          <a:bodyPr/>
          <a:lstStyle/>
          <a:p>
            <a:fld id="{5FB9A46C-896E-4A45-B4A6-61FD2973AD6A}" type="slidenum">
              <a:rPr lang="ru-RU" smtClean="0"/>
              <a:pPr/>
              <a:t>3</a:t>
            </a:fld>
            <a:endParaRPr lang="ru-RU"/>
          </a:p>
        </p:txBody>
      </p:sp>
    </p:spTree>
    <p:extLst>
      <p:ext uri="{BB962C8B-B14F-4D97-AF65-F5344CB8AC3E}">
        <p14:creationId xmlns="" xmlns:p14="http://schemas.microsoft.com/office/powerpoint/2010/main" val="20874577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182FD420-F6FB-4DA2-94C0-577C459F7B76}" type="slidenum">
              <a:rPr lang="ru-RU" smtClean="0"/>
              <a:pPr/>
              <a:t>21</a:t>
            </a:fld>
            <a:endParaRPr lang="ru-RU"/>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182FD420-F6FB-4DA2-94C0-577C459F7B76}" type="slidenum">
              <a:rPr lang="ru-RU" smtClean="0"/>
              <a:pPr/>
              <a:t>22</a:t>
            </a:fld>
            <a:endParaRPr lang="ru-RU"/>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182FD420-F6FB-4DA2-94C0-577C459F7B76}" type="slidenum">
              <a:rPr lang="ru-RU" smtClean="0"/>
              <a:pPr/>
              <a:t>23</a:t>
            </a:fld>
            <a:endParaRPr lang="ru-RU"/>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Доводим до вашего сведения, 17 декабря в течение всего дня до 12 ночи запланирован перенос школьных пользователей в новый домен </a:t>
            </a:r>
            <a:r>
              <a:rPr lang="ru-RU" dirty="0" err="1" smtClean="0"/>
              <a:t>Active</a:t>
            </a:r>
            <a:r>
              <a:rPr lang="ru-RU" dirty="0" smtClean="0"/>
              <a:t> </a:t>
            </a:r>
            <a:r>
              <a:rPr lang="ru-RU" dirty="0" err="1" smtClean="0"/>
              <a:t>Directory</a:t>
            </a:r>
            <a:endParaRPr lang="ru-RU" dirty="0" smtClean="0"/>
          </a:p>
          <a:p>
            <a:r>
              <a:rPr lang="ru-RU" dirty="0" smtClean="0"/>
              <a:t>На портале edu.tatar.ru будет висеть заглушка –Идут технические работы.</a:t>
            </a:r>
          </a:p>
          <a:p>
            <a:r>
              <a:rPr lang="ru-RU" dirty="0" smtClean="0"/>
              <a:t>Соответственно,   в течение всего времени будут перерывы в работе школьного </a:t>
            </a:r>
            <a:r>
              <a:rPr lang="ru-RU" dirty="0" err="1" smtClean="0"/>
              <a:t>Wi-Fi</a:t>
            </a:r>
            <a:r>
              <a:rPr lang="ru-RU" dirty="0" smtClean="0"/>
              <a:t>.</a:t>
            </a:r>
            <a:endParaRPr lang="ru-RU" dirty="0"/>
          </a:p>
        </p:txBody>
      </p:sp>
      <p:sp>
        <p:nvSpPr>
          <p:cNvPr id="4" name="Номер слайда 3"/>
          <p:cNvSpPr>
            <a:spLocks noGrp="1"/>
          </p:cNvSpPr>
          <p:nvPr>
            <p:ph type="sldNum" sz="quarter" idx="10"/>
          </p:nvPr>
        </p:nvSpPr>
        <p:spPr/>
        <p:txBody>
          <a:bodyPr/>
          <a:lstStyle/>
          <a:p>
            <a:fld id="{A614D3D3-EB09-4DDF-BA46-990A1B3BBBBC}" type="slidenum">
              <a:rPr lang="ru-RU" smtClean="0"/>
              <a:pPr/>
              <a:t>24</a:t>
            </a:fld>
            <a:endParaRPr lang="ru-RU"/>
          </a:p>
        </p:txBody>
      </p:sp>
    </p:spTree>
    <p:extLst>
      <p:ext uri="{BB962C8B-B14F-4D97-AF65-F5344CB8AC3E}">
        <p14:creationId xmlns="" xmlns:p14="http://schemas.microsoft.com/office/powerpoint/2010/main" val="36523292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baseline="0" dirty="0" smtClean="0"/>
          </a:p>
          <a:p>
            <a:endParaRPr lang="ru-RU" baseline="0" dirty="0" smtClean="0"/>
          </a:p>
        </p:txBody>
      </p:sp>
      <p:sp>
        <p:nvSpPr>
          <p:cNvPr id="4" name="Номер слайда 3"/>
          <p:cNvSpPr>
            <a:spLocks noGrp="1"/>
          </p:cNvSpPr>
          <p:nvPr>
            <p:ph type="sldNum" sz="quarter" idx="10"/>
          </p:nvPr>
        </p:nvSpPr>
        <p:spPr/>
        <p:txBody>
          <a:bodyPr/>
          <a:lstStyle/>
          <a:p>
            <a:fld id="{6BDFC12A-BD7C-4270-98E1-133B8AF1591E}" type="slidenum">
              <a:rPr lang="ru-RU" smtClean="0"/>
              <a:pPr/>
              <a:t>4</a:t>
            </a:fld>
            <a:endParaRPr lang="ru-RU"/>
          </a:p>
        </p:txBody>
      </p:sp>
    </p:spTree>
    <p:extLst>
      <p:ext uri="{BB962C8B-B14F-4D97-AF65-F5344CB8AC3E}">
        <p14:creationId xmlns="" xmlns:p14="http://schemas.microsoft.com/office/powerpoint/2010/main" val="21915246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fontAlgn="base"/>
            <a:r>
              <a:rPr lang="ru-RU" sz="1200" b="0" i="0" kern="1200" dirty="0" smtClean="0">
                <a:solidFill>
                  <a:schemeClr val="tx1"/>
                </a:solidFill>
                <a:latin typeface="+mn-lt"/>
                <a:ea typeface="+mn-ea"/>
                <a:cs typeface="+mn-cs"/>
              </a:rPr>
              <a:t>2. Войти в модуль «Мой класс», в личном деле ученика ввести телефон родителя (можно обоих родителей).</a:t>
            </a:r>
          </a:p>
          <a:p>
            <a:pPr fontAlgn="base"/>
            <a:r>
              <a:rPr lang="ru-RU" sz="1200" b="0" i="0" kern="1200" dirty="0" smtClean="0">
                <a:solidFill>
                  <a:schemeClr val="tx1"/>
                </a:solidFill>
                <a:latin typeface="+mn-lt"/>
                <a:ea typeface="+mn-ea"/>
                <a:cs typeface="+mn-cs"/>
              </a:rPr>
              <a:t>2.1  В случае отсутствия у родителя личного кабинета (</a:t>
            </a:r>
            <a:r>
              <a:rPr lang="ru-RU" sz="1200" b="0" i="0" kern="1200" dirty="0" err="1" smtClean="0">
                <a:solidFill>
                  <a:schemeClr val="tx1"/>
                </a:solidFill>
                <a:latin typeface="+mn-lt"/>
                <a:ea typeface="+mn-ea"/>
                <a:cs typeface="+mn-cs"/>
              </a:rPr>
              <a:t>далее-ЛК</a:t>
            </a:r>
            <a:r>
              <a:rPr lang="ru-RU" sz="1200" b="0" i="0" kern="1200" dirty="0" smtClean="0">
                <a:solidFill>
                  <a:schemeClr val="tx1"/>
                </a:solidFill>
                <a:latin typeface="+mn-lt"/>
                <a:ea typeface="+mn-ea"/>
                <a:cs typeface="+mn-cs"/>
              </a:rPr>
              <a:t>) на портале </a:t>
            </a:r>
            <a:r>
              <a:rPr lang="ru-RU" sz="1200" b="0" i="0" kern="1200" dirty="0" err="1" smtClean="0">
                <a:solidFill>
                  <a:schemeClr val="tx1"/>
                </a:solidFill>
                <a:latin typeface="+mn-lt"/>
                <a:ea typeface="+mn-ea"/>
                <a:cs typeface="+mn-cs"/>
              </a:rPr>
              <a:t>Госуслуг</a:t>
            </a:r>
            <a:r>
              <a:rPr lang="ru-RU" sz="1200" b="0" i="0" kern="1200" dirty="0" smtClean="0">
                <a:solidFill>
                  <a:schemeClr val="tx1"/>
                </a:solidFill>
                <a:latin typeface="+mn-lt"/>
                <a:ea typeface="+mn-ea"/>
                <a:cs typeface="+mn-cs"/>
              </a:rPr>
              <a:t> РТ — он создастся автоматически. Логин — номер сотового телефона, пароль придёт по </a:t>
            </a:r>
            <a:r>
              <a:rPr lang="ru-RU" sz="1200" b="0" i="0" kern="1200" dirty="0" err="1" smtClean="0">
                <a:solidFill>
                  <a:schemeClr val="tx1"/>
                </a:solidFill>
                <a:latin typeface="+mn-lt"/>
                <a:ea typeface="+mn-ea"/>
                <a:cs typeface="+mn-cs"/>
              </a:rPr>
              <a:t>смс</a:t>
            </a:r>
            <a:r>
              <a:rPr lang="ru-RU" sz="1200" b="0" i="0" kern="1200" dirty="0" smtClean="0">
                <a:solidFill>
                  <a:schemeClr val="tx1"/>
                </a:solidFill>
                <a:latin typeface="+mn-lt"/>
                <a:ea typeface="+mn-ea"/>
                <a:cs typeface="+mn-cs"/>
              </a:rPr>
              <a:t>.</a:t>
            </a:r>
          </a:p>
          <a:p>
            <a:pPr fontAlgn="base"/>
            <a:r>
              <a:rPr lang="ru-RU" sz="1200" b="0" i="0" kern="1200" dirty="0" smtClean="0">
                <a:solidFill>
                  <a:schemeClr val="tx1"/>
                </a:solidFill>
                <a:latin typeface="+mn-lt"/>
                <a:ea typeface="+mn-ea"/>
                <a:cs typeface="+mn-cs"/>
              </a:rPr>
              <a:t>2.2 Если у родителя ЛК есть, но не установлена связка ЛК родителя  с ребёнком,  ребёнок автоматически впишется в ЛК родителя.</a:t>
            </a:r>
          </a:p>
          <a:p>
            <a:pPr fontAlgn="base"/>
            <a:r>
              <a:rPr lang="ru-RU" sz="1200" b="0" i="0" kern="1200" dirty="0" smtClean="0">
                <a:solidFill>
                  <a:schemeClr val="tx1"/>
                </a:solidFill>
                <a:latin typeface="+mn-lt"/>
                <a:ea typeface="+mn-ea"/>
                <a:cs typeface="+mn-cs"/>
              </a:rPr>
              <a:t>2.3 В случае ошибочного ввода номера телефона,  удалите его и введите правильный.</a:t>
            </a:r>
          </a:p>
          <a:p>
            <a:pPr fontAlgn="base"/>
            <a:r>
              <a:rPr lang="ru-RU" sz="1200" b="0" i="0" kern="1200" dirty="0" smtClean="0">
                <a:solidFill>
                  <a:schemeClr val="tx1"/>
                </a:solidFill>
                <a:latin typeface="+mn-lt"/>
                <a:ea typeface="+mn-ea"/>
                <a:cs typeface="+mn-cs"/>
              </a:rPr>
              <a:t>4. Заполняйте домашние задания, ставьте оценки, пишите уведомления сразу всем родителям или выбранным (в разделе «Уведомления» вашего личного кабинета).</a:t>
            </a:r>
          </a:p>
          <a:p>
            <a:endParaRPr lang="ru-RU"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ru-RU" sz="1200" b="0" i="0" kern="1200" dirty="0" smtClean="0">
                <a:solidFill>
                  <a:schemeClr val="tx1"/>
                </a:solidFill>
                <a:latin typeface="+mn-lt"/>
                <a:ea typeface="+mn-ea"/>
                <a:cs typeface="+mn-cs"/>
              </a:rPr>
              <a:t>Приложение регулярно обновляется. Лучше иметь в телефоне крайнюю версию.</a:t>
            </a:r>
          </a:p>
          <a:p>
            <a:endParaRPr lang="ru-RU" baseline="0" dirty="0" smtClean="0"/>
          </a:p>
        </p:txBody>
      </p:sp>
      <p:sp>
        <p:nvSpPr>
          <p:cNvPr id="4" name="Номер слайда 3"/>
          <p:cNvSpPr>
            <a:spLocks noGrp="1"/>
          </p:cNvSpPr>
          <p:nvPr>
            <p:ph type="sldNum" sz="quarter" idx="10"/>
          </p:nvPr>
        </p:nvSpPr>
        <p:spPr/>
        <p:txBody>
          <a:bodyPr/>
          <a:lstStyle/>
          <a:p>
            <a:fld id="{6BDFC12A-BD7C-4270-98E1-133B8AF1591E}" type="slidenum">
              <a:rPr lang="ru-RU" smtClean="0"/>
              <a:pPr/>
              <a:t>5</a:t>
            </a:fld>
            <a:endParaRPr lang="ru-RU"/>
          </a:p>
        </p:txBody>
      </p:sp>
    </p:spTree>
    <p:extLst>
      <p:ext uri="{BB962C8B-B14F-4D97-AF65-F5344CB8AC3E}">
        <p14:creationId xmlns="" xmlns:p14="http://schemas.microsoft.com/office/powerpoint/2010/main" val="21915246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baseline="0" dirty="0" smtClean="0"/>
          </a:p>
        </p:txBody>
      </p:sp>
      <p:sp>
        <p:nvSpPr>
          <p:cNvPr id="4" name="Номер слайда 3"/>
          <p:cNvSpPr>
            <a:spLocks noGrp="1"/>
          </p:cNvSpPr>
          <p:nvPr>
            <p:ph type="sldNum" sz="quarter" idx="10"/>
          </p:nvPr>
        </p:nvSpPr>
        <p:spPr/>
        <p:txBody>
          <a:bodyPr/>
          <a:lstStyle/>
          <a:p>
            <a:fld id="{6BDFC12A-BD7C-4270-98E1-133B8AF1591E}" type="slidenum">
              <a:rPr lang="ru-RU" smtClean="0"/>
              <a:pPr/>
              <a:t>6</a:t>
            </a:fld>
            <a:endParaRPr lang="ru-RU"/>
          </a:p>
        </p:txBody>
      </p:sp>
    </p:spTree>
    <p:extLst>
      <p:ext uri="{BB962C8B-B14F-4D97-AF65-F5344CB8AC3E}">
        <p14:creationId xmlns="" xmlns:p14="http://schemas.microsoft.com/office/powerpoint/2010/main" val="21915246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lvl="0"/>
            <a:r>
              <a:rPr lang="ru-RU" sz="1200" dirty="0" smtClean="0"/>
              <a:t>Руководители районов, директора и классные руководители могут контролировать процесс подключения родителей используя отчеты </a:t>
            </a:r>
          </a:p>
          <a:p>
            <a:pPr lvl="0"/>
            <a:r>
              <a:rPr lang="ru-RU" sz="1200" dirty="0" smtClean="0"/>
              <a:t>в личном кабинете системы «Электронное образование»</a:t>
            </a:r>
          </a:p>
          <a:p>
            <a:pPr defTabSz="486827">
              <a:defRPr/>
            </a:pPr>
            <a:endParaRPr lang="ru-RU" u="none" strike="noStrike" dirty="0" smtClean="0">
              <a:effectLst/>
            </a:endParaRPr>
          </a:p>
          <a:p>
            <a:endParaRPr lang="ru-RU" dirty="0"/>
          </a:p>
        </p:txBody>
      </p:sp>
      <p:sp>
        <p:nvSpPr>
          <p:cNvPr id="4" name="Номер слайда 3"/>
          <p:cNvSpPr>
            <a:spLocks noGrp="1"/>
          </p:cNvSpPr>
          <p:nvPr>
            <p:ph type="sldNum" sz="quarter" idx="10"/>
          </p:nvPr>
        </p:nvSpPr>
        <p:spPr/>
        <p:txBody>
          <a:bodyPr/>
          <a:lstStyle/>
          <a:p>
            <a:fld id="{5FB9A46C-896E-4A45-B4A6-61FD2973AD6A}" type="slidenum">
              <a:rPr lang="ru-RU" smtClean="0"/>
              <a:pPr/>
              <a:t>7</a:t>
            </a:fld>
            <a:endParaRPr lang="ru-RU"/>
          </a:p>
        </p:txBody>
      </p:sp>
    </p:spTree>
    <p:extLst>
      <p:ext uri="{BB962C8B-B14F-4D97-AF65-F5344CB8AC3E}">
        <p14:creationId xmlns="" xmlns:p14="http://schemas.microsoft.com/office/powerpoint/2010/main" val="12986059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defTabSz="486827">
              <a:defRPr/>
            </a:pPr>
            <a:endParaRPr lang="ru-RU" u="none" strike="noStrike" dirty="0" smtClean="0">
              <a:effectLst/>
            </a:endParaRPr>
          </a:p>
          <a:p>
            <a:endParaRPr lang="ru-RU" dirty="0"/>
          </a:p>
        </p:txBody>
      </p:sp>
      <p:sp>
        <p:nvSpPr>
          <p:cNvPr id="4" name="Номер слайда 3"/>
          <p:cNvSpPr>
            <a:spLocks noGrp="1"/>
          </p:cNvSpPr>
          <p:nvPr>
            <p:ph type="sldNum" sz="quarter" idx="10"/>
          </p:nvPr>
        </p:nvSpPr>
        <p:spPr/>
        <p:txBody>
          <a:bodyPr/>
          <a:lstStyle/>
          <a:p>
            <a:fld id="{5FB9A46C-896E-4A45-B4A6-61FD2973AD6A}" type="slidenum">
              <a:rPr lang="ru-RU" smtClean="0"/>
              <a:pPr/>
              <a:t>8</a:t>
            </a:fld>
            <a:endParaRPr lang="ru-RU"/>
          </a:p>
        </p:txBody>
      </p:sp>
    </p:spTree>
    <p:extLst>
      <p:ext uri="{BB962C8B-B14F-4D97-AF65-F5344CB8AC3E}">
        <p14:creationId xmlns="" xmlns:p14="http://schemas.microsoft.com/office/powerpoint/2010/main" val="12986059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A614D3D3-EB09-4DDF-BA46-990A1B3BBBBC}" type="slidenum">
              <a:rPr lang="ru-RU" smtClean="0"/>
              <a:pPr/>
              <a:t>9</a:t>
            </a:fld>
            <a:endParaRPr lang="ru-R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A614D3D3-EB09-4DDF-BA46-990A1B3BBBBC}" type="slidenum">
              <a:rPr lang="ru-RU" smtClean="0"/>
              <a:pPr/>
              <a:t>10</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597822"/>
            <a:ext cx="7772400" cy="1102519"/>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EBEE7BB9-A3DB-4CF9-8035-E3AE9DE8AC3E}" type="datetime1">
              <a:rPr lang="ru-RU" smtClean="0"/>
              <a:pPr/>
              <a:t>19.12.2017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05E0CB1-8A1B-4CAB-B415-0D4429571300}" type="slidenum">
              <a:rPr lang="ru-RU" smtClean="0"/>
              <a:pPr/>
              <a:t>‹#›</a:t>
            </a:fld>
            <a:endParaRPr lang="ru-RU"/>
          </a:p>
        </p:txBody>
      </p:sp>
    </p:spTree>
    <p:extLst>
      <p:ext uri="{BB962C8B-B14F-4D97-AF65-F5344CB8AC3E}">
        <p14:creationId xmlns="" xmlns:p14="http://schemas.microsoft.com/office/powerpoint/2010/main" val="6769535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B20844D-5E4D-4452-AF34-4E811E06D583}" type="datetime1">
              <a:rPr lang="ru-RU" smtClean="0"/>
              <a:pPr/>
              <a:t>19.12.2017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05E0CB1-8A1B-4CAB-B415-0D4429571300}" type="slidenum">
              <a:rPr lang="ru-RU" smtClean="0"/>
              <a:pPr/>
              <a:t>‹#›</a:t>
            </a:fld>
            <a:endParaRPr lang="ru-RU"/>
          </a:p>
        </p:txBody>
      </p:sp>
    </p:spTree>
    <p:extLst>
      <p:ext uri="{BB962C8B-B14F-4D97-AF65-F5344CB8AC3E}">
        <p14:creationId xmlns="" xmlns:p14="http://schemas.microsoft.com/office/powerpoint/2010/main" val="39991065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154783"/>
            <a:ext cx="2057400" cy="329088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54783"/>
            <a:ext cx="6019800" cy="329088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E53778A-96A0-4E97-885F-C2CB1C4D2401}" type="datetime1">
              <a:rPr lang="ru-RU" smtClean="0"/>
              <a:pPr/>
              <a:t>19.12.2017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05E0CB1-8A1B-4CAB-B415-0D4429571300}" type="slidenum">
              <a:rPr lang="ru-RU" smtClean="0"/>
              <a:pPr/>
              <a:t>‹#›</a:t>
            </a:fld>
            <a:endParaRPr lang="ru-RU"/>
          </a:p>
        </p:txBody>
      </p:sp>
    </p:spTree>
    <p:extLst>
      <p:ext uri="{BB962C8B-B14F-4D97-AF65-F5344CB8AC3E}">
        <p14:creationId xmlns="" xmlns:p14="http://schemas.microsoft.com/office/powerpoint/2010/main" val="3821167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AFE91F95-D81E-4A89-892B-CBBFFF84E691}" type="datetime1">
              <a:rPr lang="en-US" smtClean="0"/>
              <a:pPr/>
              <a:t>12/19/2017</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0C31B04-5F7F-4FA7-89D8-42341ABCC0B1}" type="datetime1">
              <a:rPr lang="ru-RU" smtClean="0"/>
              <a:pPr/>
              <a:t>19.12.2017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05E0CB1-8A1B-4CAB-B415-0D4429571300}" type="slidenum">
              <a:rPr lang="ru-RU" smtClean="0"/>
              <a:pPr/>
              <a:t>‹#›</a:t>
            </a:fld>
            <a:endParaRPr lang="ru-RU"/>
          </a:p>
        </p:txBody>
      </p:sp>
    </p:spTree>
    <p:extLst>
      <p:ext uri="{BB962C8B-B14F-4D97-AF65-F5344CB8AC3E}">
        <p14:creationId xmlns="" xmlns:p14="http://schemas.microsoft.com/office/powerpoint/2010/main" val="28079370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3305176"/>
            <a:ext cx="7772400" cy="1021556"/>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33E717E6-4E2B-4ECE-95F8-10668383E407}" type="datetime1">
              <a:rPr lang="ru-RU" smtClean="0"/>
              <a:pPr/>
              <a:t>19.12.2017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05E0CB1-8A1B-4CAB-B415-0D4429571300}" type="slidenum">
              <a:rPr lang="ru-RU" smtClean="0"/>
              <a:pPr/>
              <a:t>‹#›</a:t>
            </a:fld>
            <a:endParaRPr lang="ru-RU"/>
          </a:p>
        </p:txBody>
      </p:sp>
    </p:spTree>
    <p:extLst>
      <p:ext uri="{BB962C8B-B14F-4D97-AF65-F5344CB8AC3E}">
        <p14:creationId xmlns="" xmlns:p14="http://schemas.microsoft.com/office/powerpoint/2010/main" val="20445244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900115"/>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900115"/>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64DD5DE6-8EB6-4261-BE00-96CA7279325C}" type="datetime1">
              <a:rPr lang="ru-RU" smtClean="0"/>
              <a:pPr/>
              <a:t>19.12.2017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05E0CB1-8A1B-4CAB-B415-0D4429571300}" type="slidenum">
              <a:rPr lang="ru-RU" smtClean="0"/>
              <a:pPr/>
              <a:t>‹#›</a:t>
            </a:fld>
            <a:endParaRPr lang="ru-RU"/>
          </a:p>
        </p:txBody>
      </p:sp>
    </p:spTree>
    <p:extLst>
      <p:ext uri="{BB962C8B-B14F-4D97-AF65-F5344CB8AC3E}">
        <p14:creationId xmlns="" xmlns:p14="http://schemas.microsoft.com/office/powerpoint/2010/main" val="732477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05979"/>
            <a:ext cx="8229600" cy="85725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32"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32"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F7E7EE6D-F280-4B56-B28A-4A2BF3D0D906}" type="datetime1">
              <a:rPr lang="ru-RU" smtClean="0"/>
              <a:pPr/>
              <a:t>19.12.2017</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905E0CB1-8A1B-4CAB-B415-0D4429571300}" type="slidenum">
              <a:rPr lang="ru-RU" smtClean="0"/>
              <a:pPr/>
              <a:t>‹#›</a:t>
            </a:fld>
            <a:endParaRPr lang="ru-RU"/>
          </a:p>
        </p:txBody>
      </p:sp>
    </p:spTree>
    <p:extLst>
      <p:ext uri="{BB962C8B-B14F-4D97-AF65-F5344CB8AC3E}">
        <p14:creationId xmlns="" xmlns:p14="http://schemas.microsoft.com/office/powerpoint/2010/main" val="8258775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A4B5DACD-567F-4274-BF11-A7E902FCB9E3}" type="datetime1">
              <a:rPr lang="ru-RU" smtClean="0"/>
              <a:pPr/>
              <a:t>19.12.2017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05E0CB1-8A1B-4CAB-B415-0D4429571300}" type="slidenum">
              <a:rPr lang="ru-RU" smtClean="0"/>
              <a:pPr/>
              <a:t>‹#›</a:t>
            </a:fld>
            <a:endParaRPr lang="ru-RU"/>
          </a:p>
        </p:txBody>
      </p:sp>
    </p:spTree>
    <p:extLst>
      <p:ext uri="{BB962C8B-B14F-4D97-AF65-F5344CB8AC3E}">
        <p14:creationId xmlns="" xmlns:p14="http://schemas.microsoft.com/office/powerpoint/2010/main" val="12639987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807A804-DEC2-4491-A875-58FE292F4022}" type="datetime1">
              <a:rPr lang="ru-RU" smtClean="0"/>
              <a:pPr/>
              <a:t>19.12.2017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905E0CB1-8A1B-4CAB-B415-0D4429571300}" type="slidenum">
              <a:rPr lang="ru-RU" smtClean="0"/>
              <a:pPr/>
              <a:t>‹#›</a:t>
            </a:fld>
            <a:endParaRPr lang="ru-RU"/>
          </a:p>
        </p:txBody>
      </p:sp>
    </p:spTree>
    <p:extLst>
      <p:ext uri="{BB962C8B-B14F-4D97-AF65-F5344CB8AC3E}">
        <p14:creationId xmlns="" xmlns:p14="http://schemas.microsoft.com/office/powerpoint/2010/main" val="42015433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7" y="204787"/>
            <a:ext cx="3008313" cy="871538"/>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04791"/>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7"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95E3D0C-D532-4B10-A3BD-96320BF715F6}" type="datetime1">
              <a:rPr lang="ru-RU" smtClean="0"/>
              <a:pPr/>
              <a:t>19.12.2017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05E0CB1-8A1B-4CAB-B415-0D4429571300}" type="slidenum">
              <a:rPr lang="ru-RU" smtClean="0"/>
              <a:pPr/>
              <a:t>‹#›</a:t>
            </a:fld>
            <a:endParaRPr lang="ru-RU"/>
          </a:p>
        </p:txBody>
      </p:sp>
    </p:spTree>
    <p:extLst>
      <p:ext uri="{BB962C8B-B14F-4D97-AF65-F5344CB8AC3E}">
        <p14:creationId xmlns="" xmlns:p14="http://schemas.microsoft.com/office/powerpoint/2010/main" val="24648151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3600451"/>
            <a:ext cx="5486400" cy="425054"/>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4025506"/>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0421CCF-5F62-4085-A574-DD95F5C9DCA2}" type="datetime1">
              <a:rPr lang="ru-RU" smtClean="0"/>
              <a:pPr/>
              <a:t>19.12.2017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05E0CB1-8A1B-4CAB-B415-0D4429571300}" type="slidenum">
              <a:rPr lang="ru-RU" smtClean="0"/>
              <a:pPr/>
              <a:t>‹#›</a:t>
            </a:fld>
            <a:endParaRPr lang="ru-RU"/>
          </a:p>
        </p:txBody>
      </p:sp>
    </p:spTree>
    <p:extLst>
      <p:ext uri="{BB962C8B-B14F-4D97-AF65-F5344CB8AC3E}">
        <p14:creationId xmlns="" xmlns:p14="http://schemas.microsoft.com/office/powerpoint/2010/main" val="36331682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0209C670-AAA7-4D7A-9344-FB5706052215}" type="datetime1">
              <a:rPr lang="ru-RU" smtClean="0"/>
              <a:pPr/>
              <a:t>19.12.2017</a:t>
            </a:fld>
            <a:endParaRPr lang="ru-RU"/>
          </a:p>
        </p:txBody>
      </p:sp>
      <p:sp>
        <p:nvSpPr>
          <p:cNvPr id="5" name="Нижний колонтитул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905E0CB1-8A1B-4CAB-B415-0D4429571300}" type="slidenum">
              <a:rPr lang="ru-RU" smtClean="0"/>
              <a:pPr/>
              <a:t>‹#›</a:t>
            </a:fld>
            <a:endParaRPr lang="ru-RU"/>
          </a:p>
        </p:txBody>
      </p:sp>
    </p:spTree>
    <p:extLst>
      <p:ext uri="{BB962C8B-B14F-4D97-AF65-F5344CB8AC3E}">
        <p14:creationId xmlns="" xmlns:p14="http://schemas.microsoft.com/office/powerpoint/2010/main" val="4262512951"/>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1.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11.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1.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11.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1055;&#1088;&#1086;&#1090;&#1086;&#1082;&#1086;&#1083;%2030%2011%20&#1042;&#1050;&#1057;%201.docx" TargetMode="External"/><Relationship Id="rId7" Type="http://schemas.openxmlformats.org/officeDocument/2006/relationships/image" Target="../media/image6.jpeg"/><Relationship Id="rId2" Type="http://schemas.openxmlformats.org/officeDocument/2006/relationships/image" Target="../media/image3.png"/><Relationship Id="rId1" Type="http://schemas.openxmlformats.org/officeDocument/2006/relationships/slideLayout" Target="../slideLayouts/slideLayout5.xml"/><Relationship Id="rId6" Type="http://schemas.openxmlformats.org/officeDocument/2006/relationships/image" Target="../media/image5.png"/><Relationship Id="rId5" Type="http://schemas.openxmlformats.org/officeDocument/2006/relationships/hyperlink" Target="&#1055;&#1088;&#1080;&#1082;&#1072;&#1079;.pdf" TargetMode="Externa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3.png"/><Relationship Id="rId7"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hyperlink" Target="&#1055;&#1086;&#1089;&#1090;&#1072;&#1085;&#1086;&#1074;&#1083;&#1077;&#1085;&#1080;&#1077;%20&#8470;%20582.docx" TargetMode="External"/><Relationship Id="rId5" Type="http://schemas.openxmlformats.org/officeDocument/2006/relationships/hyperlink" Target="&#1060;&#1047;-273,&#1089;&#1090;&#1072;&#1090;&#1100;&#1103;%2029.docx" TargetMode="External"/><Relationship Id="rId4" Type="http://schemas.openxmlformats.org/officeDocument/2006/relationships/hyperlink" Target="&#1052;&#1086;&#1085;&#1080;&#1090;&#1086;&#1088;&#1080;&#1085;&#1075;%20&#1096;&#1082;&#1086;&#1083;&#1100;&#1085;&#1099;&#1093;%20&#1089;&#1072;&#1081;&#1090;&#1086;&#1074;%202.xlsx" TargetMode="External"/></Relationships>
</file>

<file path=ppt/slides/_rels/slide25.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hyperlink" Target="&#1046;&#1091;&#1088;&#1085;&#1072;&#1083;.xlsx" TargetMode="External"/><Relationship Id="rId7"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hyperlink" Target="&#1044;&#1086;&#1084;&#1072;&#1096;&#1085;&#1080;&#1077;%20&#1079;&#1072;&#1076;&#1072;&#1085;&#1080;&#1103;.xlsx" TargetMode="External"/><Relationship Id="rId4" Type="http://schemas.openxmlformats.org/officeDocument/2006/relationships/hyperlink" Target="&#1058;&#1077;&#1084;&#1099;.xlsx"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1044;&#1077;&#1082;&#1072;&#1073;&#1088;&#1100;.xlsx" TargetMode="Externa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12.gif"/><Relationship Id="rId5" Type="http://schemas.openxmlformats.org/officeDocument/2006/relationships/image" Target="../media/image11.png"/><Relationship Id="rId4" Type="http://schemas.openxmlformats.org/officeDocument/2006/relationships/image" Target="../media/image10.png"/></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hyperlink" Target="mailto:Ramis.Mohtarov@tatar.ru" TargetMode="External"/></Relationships>
</file>

<file path=ppt/slides/_rels/slide9.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3.png"/><Relationship Id="rId7"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hyperlink" Target="&#1044;&#1083;&#1103;%20&#1089;&#1086;&#1074;&#1077;&#1097;&#1072;&#1085;&#1080;&#1103;(1).pptx" TargetMode="External"/><Relationship Id="rId5" Type="http://schemas.openxmlformats.org/officeDocument/2006/relationships/hyperlink" Target="&#1060;&#1047;-273,&#1089;&#1090;&#1072;&#1090;&#1100;&#1103;%2029.docx" TargetMode="External"/><Relationship Id="rId4" Type="http://schemas.openxmlformats.org/officeDocument/2006/relationships/hyperlink" Target="&#1055;&#1086;&#1089;&#1090;&#1072;&#1085;&#1086;&#1074;&#1083;&#1077;&#1085;&#1080;&#1077;%20&#8470;%20582.docx" TargetMode="External"/><Relationship Id="rId9" Type="http://schemas.openxmlformats.org/officeDocument/2006/relationships/image" Target="../media/image12.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0" y="92546"/>
            <a:ext cx="9144000" cy="5143500"/>
          </a:xfrm>
          <a:prstGeom prst="rect">
            <a:avLst/>
          </a:prstGeom>
          <a:ln>
            <a:noFill/>
          </a:ln>
          <a:effectLst>
            <a:softEdge rad="112500"/>
          </a:effectLst>
          <a:scene3d>
            <a:camera prst="orthographicFront"/>
            <a:lightRig rig="threePt" dir="t"/>
          </a:scene3d>
          <a:sp3d>
            <a:bevelT w="114300" prst="artDeco"/>
          </a:sp3d>
        </p:spPr>
      </p:pic>
      <p:pic>
        <p:nvPicPr>
          <p:cNvPr id="1027" name="Picture 3"/>
          <p:cNvPicPr>
            <a:picLocks noChangeAspect="1" noChangeArrowheads="1"/>
          </p:cNvPicPr>
          <p:nvPr/>
        </p:nvPicPr>
        <p:blipFill>
          <a:blip r:embed="rId4">
            <a:extLst>
              <a:ext uri="{28A0092B-C50C-407E-A947-70E740481C1C}">
                <a14:useLocalDpi xmlns="" xmlns:a14="http://schemas.microsoft.com/office/drawing/2010/main" val="0"/>
              </a:ext>
            </a:extLst>
          </a:blip>
          <a:stretch>
            <a:fillRect/>
          </a:stretch>
        </p:blipFill>
        <p:spPr bwMode="auto">
          <a:xfrm>
            <a:off x="0" y="92546"/>
            <a:ext cx="8999984" cy="50509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3" name="Прямоугольник 2"/>
          <p:cNvSpPr/>
          <p:nvPr/>
        </p:nvSpPr>
        <p:spPr>
          <a:xfrm>
            <a:off x="5364088" y="1347614"/>
            <a:ext cx="3635896" cy="2523738"/>
          </a:xfrm>
          <a:prstGeom prst="rect">
            <a:avLst/>
          </a:prstGeom>
        </p:spPr>
        <p:txBody>
          <a:bodyPr wrap="square" lIns="91410" tIns="45705" rIns="91410" bIns="45705">
            <a:spAutoFit/>
          </a:bodyPr>
          <a:lstStyle/>
          <a:p>
            <a:pPr algn="ctr" defTabSz="685800">
              <a:defRPr/>
            </a:pPr>
            <a:endParaRPr lang="ru-RU" b="1" dirty="0" smtClean="0">
              <a:solidFill>
                <a:srgbClr val="002060"/>
              </a:solidFill>
              <a:effectLst>
                <a:outerShdw blurRad="38100" dist="38100" dir="2700000" algn="tl">
                  <a:srgbClr val="000000">
                    <a:alpha val="43137"/>
                  </a:srgbClr>
                </a:outerShdw>
              </a:effectLst>
              <a:cs typeface="Arial" panose="020B0604020202020204" pitchFamily="34" charset="0"/>
            </a:endParaRPr>
          </a:p>
          <a:p>
            <a:pPr algn="r" defTabSz="685800">
              <a:defRPr/>
            </a:pPr>
            <a:endParaRPr lang="ru-RU" sz="2000" b="1" dirty="0" smtClean="0">
              <a:latin typeface="Times New Roman" pitchFamily="18" charset="0"/>
              <a:cs typeface="Times New Roman" pitchFamily="18" charset="0"/>
            </a:endParaRPr>
          </a:p>
          <a:p>
            <a:pPr algn="ctr" defTabSz="685800">
              <a:defRPr/>
            </a:pPr>
            <a:endParaRPr lang="ru-RU" sz="2400" b="1" dirty="0" smtClean="0">
              <a:solidFill>
                <a:srgbClr val="FF0000"/>
              </a:solidFill>
              <a:latin typeface="Times New Roman" pitchFamily="18" charset="0"/>
              <a:cs typeface="Times New Roman" pitchFamily="18" charset="0"/>
            </a:endParaRPr>
          </a:p>
          <a:p>
            <a:pPr algn="ctr" defTabSz="685800">
              <a:defRPr/>
            </a:pPr>
            <a:r>
              <a:rPr lang="ru-RU" sz="2400" b="1" dirty="0" smtClean="0">
                <a:solidFill>
                  <a:srgbClr val="FF0000"/>
                </a:solidFill>
                <a:latin typeface="Times New Roman" pitchFamily="18" charset="0"/>
                <a:cs typeface="Times New Roman" pitchFamily="18" charset="0"/>
              </a:rPr>
              <a:t>«Ведение официальных электронных сайтов образовательных организаций»</a:t>
            </a:r>
          </a:p>
        </p:txBody>
      </p:sp>
      <p:sp>
        <p:nvSpPr>
          <p:cNvPr id="8" name="Rectangle 2"/>
          <p:cNvSpPr txBox="1">
            <a:spLocks noChangeArrowheads="1"/>
          </p:cNvSpPr>
          <p:nvPr/>
        </p:nvSpPr>
        <p:spPr>
          <a:xfrm>
            <a:off x="4788025" y="3507929"/>
            <a:ext cx="5566271" cy="1512094"/>
          </a:xfrm>
          <a:prstGeom prst="rect">
            <a:avLst/>
          </a:prstGeom>
          <a:ln>
            <a:noFill/>
          </a:ln>
          <a:effectLst/>
        </p:spPr>
        <p:txBody>
          <a:bodyPr lIns="91410" tIns="45705" rIns="91410" bIns="45705"/>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spcBef>
                <a:spcPts val="0"/>
              </a:spcBef>
              <a:defRPr/>
            </a:pPr>
            <a:r>
              <a:rPr lang="ru-RU" sz="2000" b="1" dirty="0" smtClean="0">
                <a:solidFill>
                  <a:srgbClr val="4F81BD">
                    <a:lumMod val="75000"/>
                  </a:srgbClr>
                </a:solidFill>
                <a:effectLst>
                  <a:outerShdw blurRad="38100" dist="38100" dir="2700000" algn="tl">
                    <a:srgbClr val="000000">
                      <a:alpha val="43137"/>
                    </a:srgbClr>
                  </a:outerShdw>
                </a:effectLst>
              </a:rPr>
              <a:t> </a:t>
            </a:r>
            <a:endParaRPr lang="ru-RU" sz="2000" b="1" i="1" dirty="0">
              <a:solidFill>
                <a:srgbClr val="1F497D"/>
              </a:solidFill>
            </a:endParaRPr>
          </a:p>
        </p:txBody>
      </p:sp>
      <p:sp>
        <p:nvSpPr>
          <p:cNvPr id="2" name="Прямоугольник 1"/>
          <p:cNvSpPr/>
          <p:nvPr/>
        </p:nvSpPr>
        <p:spPr>
          <a:xfrm>
            <a:off x="5652120" y="3857635"/>
            <a:ext cx="3347864" cy="1169551"/>
          </a:xfrm>
          <a:prstGeom prst="rect">
            <a:avLst/>
          </a:prstGeom>
        </p:spPr>
        <p:txBody>
          <a:bodyPr wrap="square">
            <a:spAutoFit/>
          </a:bodyPr>
          <a:lstStyle/>
          <a:p>
            <a:pPr>
              <a:defRPr/>
            </a:pPr>
            <a:endParaRPr lang="ru-RU" sz="1400" b="1" dirty="0" smtClean="0">
              <a:solidFill>
                <a:srgbClr val="FF0000"/>
              </a:solidFill>
              <a:latin typeface="Times New Roman" panose="02020603050405020304" pitchFamily="18" charset="0"/>
              <a:cs typeface="Times New Roman" panose="02020603050405020304" pitchFamily="18" charset="0"/>
            </a:endParaRPr>
          </a:p>
          <a:p>
            <a:pPr>
              <a:defRPr/>
            </a:pPr>
            <a:endParaRPr lang="ru-RU" sz="1400" b="1" dirty="0">
              <a:solidFill>
                <a:srgbClr val="FF0000"/>
              </a:solidFill>
              <a:latin typeface="Times New Roman" panose="02020603050405020304" pitchFamily="18" charset="0"/>
              <a:cs typeface="Times New Roman" panose="02020603050405020304" pitchFamily="18" charset="0"/>
            </a:endParaRPr>
          </a:p>
          <a:p>
            <a:pPr>
              <a:defRPr/>
            </a:pPr>
            <a:r>
              <a:rPr lang="ru-RU" sz="1400" b="1" dirty="0" smtClean="0">
                <a:solidFill>
                  <a:srgbClr val="002060"/>
                </a:solidFill>
                <a:latin typeface="Times New Roman" panose="02020603050405020304" pitchFamily="18" charset="0"/>
                <a:cs typeface="Times New Roman" panose="02020603050405020304" pitchFamily="18" charset="0"/>
              </a:rPr>
              <a:t>Р. Р. </a:t>
            </a:r>
            <a:r>
              <a:rPr lang="ru-RU" sz="1400" b="1" dirty="0" err="1" smtClean="0">
                <a:solidFill>
                  <a:srgbClr val="002060"/>
                </a:solidFill>
                <a:latin typeface="Times New Roman" panose="02020603050405020304" pitchFamily="18" charset="0"/>
                <a:cs typeface="Times New Roman" panose="02020603050405020304" pitchFamily="18" charset="0"/>
              </a:rPr>
              <a:t>Мохтаров</a:t>
            </a:r>
            <a:r>
              <a:rPr lang="ru-RU" sz="1400" b="1" dirty="0" smtClean="0">
                <a:solidFill>
                  <a:srgbClr val="002060"/>
                </a:solidFill>
                <a:latin typeface="Times New Roman" panose="02020603050405020304" pitchFamily="18" charset="0"/>
                <a:cs typeface="Times New Roman" panose="02020603050405020304" pitchFamily="18" charset="0"/>
              </a:rPr>
              <a:t>, методист по ИКТ МКУ «Отдел образования Алексеевского муниципального района РТ»</a:t>
            </a:r>
            <a:endParaRPr lang="ru-RU" sz="1400" b="1" i="1"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85373836"/>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b="6704"/>
          <a:stretch/>
        </p:blipFill>
        <p:spPr bwMode="auto">
          <a:xfrm>
            <a:off x="4" y="0"/>
            <a:ext cx="9193213" cy="51435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2" name="Прямоугольник 11"/>
          <p:cNvSpPr/>
          <p:nvPr/>
        </p:nvSpPr>
        <p:spPr>
          <a:xfrm>
            <a:off x="1616649" y="4751663"/>
            <a:ext cx="7505205" cy="400110"/>
          </a:xfrm>
          <a:prstGeom prst="rect">
            <a:avLst/>
          </a:prstGeom>
        </p:spPr>
        <p:txBody>
          <a:bodyPr wrap="square">
            <a:spAutoFit/>
          </a:bodyPr>
          <a:lstStyle/>
          <a:p>
            <a:pPr algn="r"/>
            <a:r>
              <a:rPr lang="ru-RU" sz="2000" b="1" dirty="0">
                <a:solidFill>
                  <a:schemeClr val="bg1"/>
                </a:solidFill>
              </a:rPr>
              <a:t>Татарстан </a:t>
            </a:r>
            <a:r>
              <a:rPr lang="ru-RU" sz="2000" b="1" dirty="0" err="1">
                <a:solidFill>
                  <a:schemeClr val="bg1"/>
                </a:solidFill>
              </a:rPr>
              <a:t>Республикасы</a:t>
            </a:r>
            <a:r>
              <a:rPr lang="ru-RU" sz="2000" b="1" dirty="0">
                <a:solidFill>
                  <a:schemeClr val="bg1"/>
                </a:solidFill>
              </a:rPr>
              <a:t> Мәгариф </a:t>
            </a:r>
            <a:r>
              <a:rPr lang="ru-RU" sz="2000" b="1" dirty="0" err="1">
                <a:solidFill>
                  <a:schemeClr val="bg1"/>
                </a:solidFill>
              </a:rPr>
              <a:t>һәм</a:t>
            </a:r>
            <a:r>
              <a:rPr lang="ru-RU" sz="2000" b="1" dirty="0">
                <a:solidFill>
                  <a:schemeClr val="bg1"/>
                </a:solidFill>
              </a:rPr>
              <a:t> </a:t>
            </a:r>
            <a:r>
              <a:rPr lang="ru-RU" sz="2000" b="1" dirty="0" err="1">
                <a:solidFill>
                  <a:schemeClr val="bg1"/>
                </a:solidFill>
              </a:rPr>
              <a:t>фән</a:t>
            </a:r>
            <a:r>
              <a:rPr lang="ru-RU" sz="2000" b="1" dirty="0">
                <a:solidFill>
                  <a:schemeClr val="bg1"/>
                </a:solidFill>
              </a:rPr>
              <a:t> </a:t>
            </a:r>
            <a:r>
              <a:rPr lang="ru-RU" sz="2000" b="1" dirty="0" err="1">
                <a:solidFill>
                  <a:schemeClr val="bg1"/>
                </a:solidFill>
              </a:rPr>
              <a:t>министрлыгы</a:t>
            </a:r>
            <a:endParaRPr lang="ru-RU" sz="2000" b="1" dirty="0">
              <a:solidFill>
                <a:schemeClr val="bg1"/>
              </a:solidFill>
            </a:endParaRPr>
          </a:p>
        </p:txBody>
      </p:sp>
      <p:sp>
        <p:nvSpPr>
          <p:cNvPr id="16" name="Заголовок 1"/>
          <p:cNvSpPr>
            <a:spLocks noGrp="1"/>
          </p:cNvSpPr>
          <p:nvPr>
            <p:ph type="title"/>
          </p:nvPr>
        </p:nvSpPr>
        <p:spPr>
          <a:xfrm>
            <a:off x="571472" y="51470"/>
            <a:ext cx="8393016" cy="4163354"/>
          </a:xfrm>
        </p:spPr>
        <p:txBody>
          <a:bodyPr>
            <a:noAutofit/>
          </a:bodyPr>
          <a:lstStyle/>
          <a:p>
            <a:pPr algn="r" fontAlgn="base"/>
            <a:r>
              <a:rPr lang="ru-RU" sz="2400" b="1" dirty="0" smtClean="0">
                <a:solidFill>
                  <a:srgbClr val="FF0000"/>
                </a:solidFill>
                <a:latin typeface="Times New Roman" pitchFamily="18" charset="0"/>
                <a:cs typeface="Times New Roman" pitchFamily="18" charset="0"/>
              </a:rPr>
              <a:t>Несоответствие официальных сайтов к требованиям</a:t>
            </a: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1400" b="1" dirty="0" smtClean="0">
                <a:latin typeface="Times New Roman" pitchFamily="18" charset="0"/>
                <a:cs typeface="Times New Roman" pitchFamily="18" charset="0"/>
              </a:rPr>
              <a:t/>
            </a:r>
            <a:br>
              <a:rPr lang="ru-RU" sz="1400" b="1" dirty="0" smtClean="0">
                <a:latin typeface="Times New Roman" pitchFamily="18" charset="0"/>
                <a:cs typeface="Times New Roman" pitchFamily="18" charset="0"/>
              </a:rPr>
            </a:br>
            <a:r>
              <a:rPr lang="ru-RU" sz="1400" b="1" dirty="0" smtClean="0">
                <a:latin typeface="Times New Roman" pitchFamily="18" charset="0"/>
                <a:cs typeface="Times New Roman" pitchFamily="18" charset="0"/>
              </a:rPr>
              <a:t/>
            </a:r>
            <a:br>
              <a:rPr lang="ru-RU" sz="1400" b="1"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400" dirty="0" smtClean="0">
                <a:latin typeface="Times New Roman" pitchFamily="18" charset="0"/>
                <a:cs typeface="Times New Roman" pitchFamily="18" charset="0"/>
              </a:rPr>
              <a:t/>
            </a:r>
            <a:br>
              <a:rPr lang="ru-RU" sz="1400" dirty="0" smtClean="0">
                <a:latin typeface="Times New Roman" pitchFamily="18" charset="0"/>
                <a:cs typeface="Times New Roman" pitchFamily="18" charset="0"/>
              </a:rPr>
            </a:br>
            <a:endParaRPr lang="ru-RU" sz="1400" i="1" dirty="0">
              <a:solidFill>
                <a:srgbClr val="C00000"/>
              </a:solidFill>
              <a:effectLst>
                <a:outerShdw blurRad="38100" dist="38100" dir="2700000" algn="tl">
                  <a:srgbClr val="000000">
                    <a:alpha val="43137"/>
                  </a:srgbClr>
                </a:outerShdw>
              </a:effectLst>
              <a:latin typeface="Times New Roman" pitchFamily="18" charset="0"/>
              <a:ea typeface="Calibri"/>
              <a:cs typeface="Times New Roman" pitchFamily="18" charset="0"/>
            </a:endParaRPr>
          </a:p>
        </p:txBody>
      </p:sp>
      <p:sp>
        <p:nvSpPr>
          <p:cNvPr id="2" name="Номер слайда 1"/>
          <p:cNvSpPr>
            <a:spLocks noGrp="1"/>
          </p:cNvSpPr>
          <p:nvPr>
            <p:ph type="sldNum" sz="quarter" idx="12"/>
          </p:nvPr>
        </p:nvSpPr>
        <p:spPr>
          <a:xfrm>
            <a:off x="6876256" y="4515966"/>
            <a:ext cx="2133600" cy="273844"/>
          </a:xfrm>
        </p:spPr>
        <p:txBody>
          <a:bodyPr/>
          <a:lstStyle/>
          <a:p>
            <a:pPr>
              <a:defRPr/>
            </a:pPr>
            <a:fld id="{FDFA99BA-0E49-403F-91A2-322FB40F5D84}" type="slidenum">
              <a:rPr lang="ru-RU" smtClean="0"/>
              <a:pPr>
                <a:defRPr/>
              </a:pPr>
              <a:t>10</a:t>
            </a:fld>
            <a:endParaRPr lang="ru-RU" dirty="0"/>
          </a:p>
        </p:txBody>
      </p:sp>
      <p:sp>
        <p:nvSpPr>
          <p:cNvPr id="11" name="Заголовок 1"/>
          <p:cNvSpPr txBox="1">
            <a:spLocks/>
          </p:cNvSpPr>
          <p:nvPr/>
        </p:nvSpPr>
        <p:spPr>
          <a:xfrm>
            <a:off x="1115616" y="3943360"/>
            <a:ext cx="8136904" cy="85725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ru-RU" sz="2200" b="1" dirty="0">
              <a:solidFill>
                <a:srgbClr val="C00000"/>
              </a:solidFill>
              <a:effectLst>
                <a:outerShdw blurRad="38100" dist="38100" dir="2700000" algn="tl">
                  <a:srgbClr val="000000">
                    <a:alpha val="43137"/>
                  </a:srgbClr>
                </a:outerShdw>
              </a:effectLst>
              <a:latin typeface="Times New Roman"/>
              <a:ea typeface="Calibri"/>
              <a:cs typeface="Times New Roman"/>
            </a:endParaRPr>
          </a:p>
        </p:txBody>
      </p:sp>
      <p:pic>
        <p:nvPicPr>
          <p:cNvPr id="13" name="Picture 2" descr="C:\Users\Afanaseva\Desktop\сам.pn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23530" y="51471"/>
            <a:ext cx="816609" cy="799070"/>
          </a:xfrm>
          <a:prstGeom prst="rect">
            <a:avLst/>
          </a:prstGeom>
          <a:noFill/>
          <a:extLst>
            <a:ext uri="{909E8E84-426E-40DD-AFC4-6F175D3DCCD1}">
              <a14:hiddenFill xmlns="" xmlns:a14="http://schemas.microsoft.com/office/drawing/2010/main">
                <a:solidFill>
                  <a:srgbClr val="FFFFFF"/>
                </a:solidFill>
              </a14:hiddenFill>
            </a:ext>
          </a:extLst>
        </p:spPr>
      </p:pic>
      <p:pic>
        <p:nvPicPr>
          <p:cNvPr id="14" name="Рисунок 13"/>
          <p:cNvPicPr>
            <a:picLocks noChangeAspect="1"/>
          </p:cNvPicPr>
          <p:nvPr/>
        </p:nvPicPr>
        <p:blipFill>
          <a:blip r:embed="rId5" cstate="print">
            <a:extLst>
              <a:ext uri="{28A0092B-C50C-407E-A947-70E740481C1C}">
                <a14:useLocalDpi xmlns="" xmlns:a14="http://schemas.microsoft.com/office/drawing/2010/main" val="0"/>
              </a:ext>
            </a:extLst>
          </a:blip>
          <a:srcRect t="-74709" b="-52907"/>
          <a:stretch>
            <a:fillRect/>
          </a:stretch>
        </p:blipFill>
        <p:spPr bwMode="auto">
          <a:xfrm>
            <a:off x="3" y="4426012"/>
            <a:ext cx="9180510" cy="99161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8" name="Прямоугольник 17"/>
          <p:cNvSpPr/>
          <p:nvPr/>
        </p:nvSpPr>
        <p:spPr>
          <a:xfrm>
            <a:off x="428598" y="4714890"/>
            <a:ext cx="8693257" cy="400110"/>
          </a:xfrm>
          <a:prstGeom prst="rect">
            <a:avLst/>
          </a:prstGeom>
        </p:spPr>
        <p:txBody>
          <a:bodyPr wrap="square">
            <a:spAutoFit/>
          </a:bodyPr>
          <a:lstStyle/>
          <a:p>
            <a:pPr algn="r"/>
            <a:r>
              <a:rPr lang="ru-RU" sz="2000" b="1" dirty="0" smtClean="0">
                <a:solidFill>
                  <a:schemeClr val="bg1"/>
                </a:solidFill>
              </a:rPr>
              <a:t>МКУ «Отдел образования  Алексеевского муниципального района </a:t>
            </a:r>
            <a:r>
              <a:rPr lang="ru-RU" sz="2000" b="1" dirty="0" smtClean="0">
                <a:solidFill>
                  <a:schemeClr val="bg1"/>
                </a:solidFill>
                <a:latin typeface="Times New Roman" pitchFamily="18" charset="0"/>
                <a:cs typeface="Times New Roman" pitchFamily="18" charset="0"/>
              </a:rPr>
              <a:t>РТ»</a:t>
            </a:r>
            <a:endParaRPr lang="ru-RU" sz="2000" b="1" dirty="0">
              <a:solidFill>
                <a:schemeClr val="bg1"/>
              </a:solidFill>
              <a:latin typeface="Times New Roman" pitchFamily="18" charset="0"/>
              <a:cs typeface="Times New Roman" pitchFamily="18" charset="0"/>
            </a:endParaRPr>
          </a:p>
        </p:txBody>
      </p:sp>
      <p:pic>
        <p:nvPicPr>
          <p:cNvPr id="15" name="Рисунок 14" descr="Скриншот 14-12-2017 155308.png"/>
          <p:cNvPicPr>
            <a:picLocks noChangeAspect="1"/>
          </p:cNvPicPr>
          <p:nvPr/>
        </p:nvPicPr>
        <p:blipFill>
          <a:blip r:embed="rId6"/>
          <a:stretch>
            <a:fillRect/>
          </a:stretch>
        </p:blipFill>
        <p:spPr>
          <a:xfrm>
            <a:off x="214282" y="785800"/>
            <a:ext cx="8501121" cy="3857652"/>
          </a:xfrm>
          <a:prstGeom prst="rect">
            <a:avLst/>
          </a:prstGeom>
        </p:spPr>
      </p:pic>
      <p:pic>
        <p:nvPicPr>
          <p:cNvPr id="17" name="Рисунок 16" descr="112814_0911_8 (1).jpg"/>
          <p:cNvPicPr>
            <a:picLocks noChangeAspect="1"/>
          </p:cNvPicPr>
          <p:nvPr/>
        </p:nvPicPr>
        <p:blipFill>
          <a:blip r:embed="rId7"/>
          <a:stretch>
            <a:fillRect/>
          </a:stretch>
        </p:blipFill>
        <p:spPr>
          <a:xfrm>
            <a:off x="6929454" y="1714494"/>
            <a:ext cx="1928826" cy="2000264"/>
          </a:xfrm>
          <a:prstGeom prst="rect">
            <a:avLst/>
          </a:prstGeom>
        </p:spPr>
      </p:pic>
    </p:spTree>
    <p:extLst>
      <p:ext uri="{BB962C8B-B14F-4D97-AF65-F5344CB8AC3E}">
        <p14:creationId xmlns="" xmlns:p14="http://schemas.microsoft.com/office/powerpoint/2010/main" val="420222838"/>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b="6704"/>
          <a:stretch/>
        </p:blipFill>
        <p:spPr bwMode="auto">
          <a:xfrm>
            <a:off x="4" y="0"/>
            <a:ext cx="9193213" cy="51435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2" name="Прямоугольник 11"/>
          <p:cNvSpPr/>
          <p:nvPr/>
        </p:nvSpPr>
        <p:spPr>
          <a:xfrm>
            <a:off x="1616649" y="4751663"/>
            <a:ext cx="7505205" cy="400110"/>
          </a:xfrm>
          <a:prstGeom prst="rect">
            <a:avLst/>
          </a:prstGeom>
        </p:spPr>
        <p:txBody>
          <a:bodyPr wrap="square">
            <a:spAutoFit/>
          </a:bodyPr>
          <a:lstStyle/>
          <a:p>
            <a:pPr algn="r"/>
            <a:r>
              <a:rPr lang="ru-RU" sz="2000" b="1" dirty="0">
                <a:solidFill>
                  <a:schemeClr val="bg1"/>
                </a:solidFill>
              </a:rPr>
              <a:t>Татарстан </a:t>
            </a:r>
            <a:r>
              <a:rPr lang="ru-RU" sz="2000" b="1" dirty="0" err="1">
                <a:solidFill>
                  <a:schemeClr val="bg1"/>
                </a:solidFill>
              </a:rPr>
              <a:t>Республикасы</a:t>
            </a:r>
            <a:r>
              <a:rPr lang="ru-RU" sz="2000" b="1" dirty="0">
                <a:solidFill>
                  <a:schemeClr val="bg1"/>
                </a:solidFill>
              </a:rPr>
              <a:t> Мәгариф </a:t>
            </a:r>
            <a:r>
              <a:rPr lang="ru-RU" sz="2000" b="1" dirty="0" err="1">
                <a:solidFill>
                  <a:schemeClr val="bg1"/>
                </a:solidFill>
              </a:rPr>
              <a:t>һәм</a:t>
            </a:r>
            <a:r>
              <a:rPr lang="ru-RU" sz="2000" b="1" dirty="0">
                <a:solidFill>
                  <a:schemeClr val="bg1"/>
                </a:solidFill>
              </a:rPr>
              <a:t> </a:t>
            </a:r>
            <a:r>
              <a:rPr lang="ru-RU" sz="2000" b="1" dirty="0" err="1">
                <a:solidFill>
                  <a:schemeClr val="bg1"/>
                </a:solidFill>
              </a:rPr>
              <a:t>фән</a:t>
            </a:r>
            <a:r>
              <a:rPr lang="ru-RU" sz="2000" b="1" dirty="0">
                <a:solidFill>
                  <a:schemeClr val="bg1"/>
                </a:solidFill>
              </a:rPr>
              <a:t> </a:t>
            </a:r>
            <a:r>
              <a:rPr lang="ru-RU" sz="2000" b="1" dirty="0" err="1">
                <a:solidFill>
                  <a:schemeClr val="bg1"/>
                </a:solidFill>
              </a:rPr>
              <a:t>министрлыгы</a:t>
            </a:r>
            <a:endParaRPr lang="ru-RU" sz="2000" b="1" dirty="0">
              <a:solidFill>
                <a:schemeClr val="bg1"/>
              </a:solidFill>
            </a:endParaRPr>
          </a:p>
        </p:txBody>
      </p:sp>
      <p:sp>
        <p:nvSpPr>
          <p:cNvPr id="16" name="Заголовок 1"/>
          <p:cNvSpPr>
            <a:spLocks noGrp="1"/>
          </p:cNvSpPr>
          <p:nvPr>
            <p:ph type="title"/>
          </p:nvPr>
        </p:nvSpPr>
        <p:spPr>
          <a:xfrm>
            <a:off x="571472" y="51470"/>
            <a:ext cx="8393016" cy="4163354"/>
          </a:xfrm>
        </p:spPr>
        <p:txBody>
          <a:bodyPr>
            <a:noAutofit/>
          </a:bodyPr>
          <a:lstStyle/>
          <a:p>
            <a:pPr algn="r" fontAlgn="base"/>
            <a:r>
              <a:rPr lang="ru-RU" sz="2400" b="1" dirty="0" smtClean="0">
                <a:solidFill>
                  <a:srgbClr val="FF0000"/>
                </a:solidFill>
                <a:latin typeface="Times New Roman" pitchFamily="18" charset="0"/>
                <a:cs typeface="Times New Roman" pitchFamily="18" charset="0"/>
              </a:rPr>
              <a:t>Несоответствие официальных сайтов к требованиям</a:t>
            </a: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1400" b="1" dirty="0" smtClean="0">
                <a:latin typeface="Times New Roman" pitchFamily="18" charset="0"/>
                <a:cs typeface="Times New Roman" pitchFamily="18" charset="0"/>
              </a:rPr>
              <a:t/>
            </a:r>
            <a:br>
              <a:rPr lang="ru-RU" sz="1400" b="1" dirty="0" smtClean="0">
                <a:latin typeface="Times New Roman" pitchFamily="18" charset="0"/>
                <a:cs typeface="Times New Roman" pitchFamily="18" charset="0"/>
              </a:rPr>
            </a:br>
            <a:r>
              <a:rPr lang="ru-RU" sz="1400" b="1" dirty="0" smtClean="0">
                <a:latin typeface="Times New Roman" pitchFamily="18" charset="0"/>
                <a:cs typeface="Times New Roman" pitchFamily="18" charset="0"/>
              </a:rPr>
              <a:t/>
            </a:r>
            <a:br>
              <a:rPr lang="ru-RU" sz="1400" b="1"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400" dirty="0" smtClean="0">
                <a:latin typeface="Times New Roman" pitchFamily="18" charset="0"/>
                <a:cs typeface="Times New Roman" pitchFamily="18" charset="0"/>
              </a:rPr>
              <a:t/>
            </a:r>
            <a:br>
              <a:rPr lang="ru-RU" sz="1400" dirty="0" smtClean="0">
                <a:latin typeface="Times New Roman" pitchFamily="18" charset="0"/>
                <a:cs typeface="Times New Roman" pitchFamily="18" charset="0"/>
              </a:rPr>
            </a:br>
            <a:endParaRPr lang="ru-RU" sz="1400" i="1" dirty="0">
              <a:solidFill>
                <a:srgbClr val="C00000"/>
              </a:solidFill>
              <a:effectLst>
                <a:outerShdw blurRad="38100" dist="38100" dir="2700000" algn="tl">
                  <a:srgbClr val="000000">
                    <a:alpha val="43137"/>
                  </a:srgbClr>
                </a:outerShdw>
              </a:effectLst>
              <a:latin typeface="Times New Roman" pitchFamily="18" charset="0"/>
              <a:ea typeface="Calibri"/>
              <a:cs typeface="Times New Roman" pitchFamily="18" charset="0"/>
            </a:endParaRPr>
          </a:p>
        </p:txBody>
      </p:sp>
      <p:sp>
        <p:nvSpPr>
          <p:cNvPr id="2" name="Номер слайда 1"/>
          <p:cNvSpPr>
            <a:spLocks noGrp="1"/>
          </p:cNvSpPr>
          <p:nvPr>
            <p:ph type="sldNum" sz="quarter" idx="12"/>
          </p:nvPr>
        </p:nvSpPr>
        <p:spPr>
          <a:xfrm>
            <a:off x="6876256" y="4515966"/>
            <a:ext cx="2133600" cy="273844"/>
          </a:xfrm>
        </p:spPr>
        <p:txBody>
          <a:bodyPr/>
          <a:lstStyle/>
          <a:p>
            <a:pPr>
              <a:defRPr/>
            </a:pPr>
            <a:fld id="{FDFA99BA-0E49-403F-91A2-322FB40F5D84}" type="slidenum">
              <a:rPr lang="ru-RU" smtClean="0"/>
              <a:pPr>
                <a:defRPr/>
              </a:pPr>
              <a:t>11</a:t>
            </a:fld>
            <a:endParaRPr lang="ru-RU" dirty="0"/>
          </a:p>
        </p:txBody>
      </p:sp>
      <p:sp>
        <p:nvSpPr>
          <p:cNvPr id="11" name="Заголовок 1"/>
          <p:cNvSpPr txBox="1">
            <a:spLocks/>
          </p:cNvSpPr>
          <p:nvPr/>
        </p:nvSpPr>
        <p:spPr>
          <a:xfrm>
            <a:off x="1115616" y="3943360"/>
            <a:ext cx="8136904" cy="85725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ru-RU" sz="2200" b="1" dirty="0">
              <a:solidFill>
                <a:srgbClr val="C00000"/>
              </a:solidFill>
              <a:effectLst>
                <a:outerShdw blurRad="38100" dist="38100" dir="2700000" algn="tl">
                  <a:srgbClr val="000000">
                    <a:alpha val="43137"/>
                  </a:srgbClr>
                </a:outerShdw>
              </a:effectLst>
              <a:latin typeface="Times New Roman"/>
              <a:ea typeface="Calibri"/>
              <a:cs typeface="Times New Roman"/>
            </a:endParaRPr>
          </a:p>
        </p:txBody>
      </p:sp>
      <p:pic>
        <p:nvPicPr>
          <p:cNvPr id="13" name="Picture 2" descr="C:\Users\Afanaseva\Desktop\сам.pn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23530" y="51471"/>
            <a:ext cx="816609" cy="799070"/>
          </a:xfrm>
          <a:prstGeom prst="rect">
            <a:avLst/>
          </a:prstGeom>
          <a:noFill/>
          <a:extLst>
            <a:ext uri="{909E8E84-426E-40DD-AFC4-6F175D3DCCD1}">
              <a14:hiddenFill xmlns="" xmlns:a14="http://schemas.microsoft.com/office/drawing/2010/main">
                <a:solidFill>
                  <a:srgbClr val="FFFFFF"/>
                </a:solidFill>
              </a14:hiddenFill>
            </a:ext>
          </a:extLst>
        </p:spPr>
      </p:pic>
      <p:pic>
        <p:nvPicPr>
          <p:cNvPr id="14" name="Рисунок 13"/>
          <p:cNvPicPr>
            <a:picLocks noChangeAspect="1"/>
          </p:cNvPicPr>
          <p:nvPr/>
        </p:nvPicPr>
        <p:blipFill>
          <a:blip r:embed="rId5" cstate="print">
            <a:extLst>
              <a:ext uri="{28A0092B-C50C-407E-A947-70E740481C1C}">
                <a14:useLocalDpi xmlns="" xmlns:a14="http://schemas.microsoft.com/office/drawing/2010/main" val="0"/>
              </a:ext>
            </a:extLst>
          </a:blip>
          <a:srcRect t="-74709" b="-52907"/>
          <a:stretch>
            <a:fillRect/>
          </a:stretch>
        </p:blipFill>
        <p:spPr bwMode="auto">
          <a:xfrm>
            <a:off x="3" y="4426012"/>
            <a:ext cx="9180510" cy="99161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8" name="Прямоугольник 17"/>
          <p:cNvSpPr/>
          <p:nvPr/>
        </p:nvSpPr>
        <p:spPr>
          <a:xfrm>
            <a:off x="428598" y="4714890"/>
            <a:ext cx="8693257" cy="400110"/>
          </a:xfrm>
          <a:prstGeom prst="rect">
            <a:avLst/>
          </a:prstGeom>
        </p:spPr>
        <p:txBody>
          <a:bodyPr wrap="square">
            <a:spAutoFit/>
          </a:bodyPr>
          <a:lstStyle/>
          <a:p>
            <a:pPr algn="r"/>
            <a:r>
              <a:rPr lang="ru-RU" sz="2000" b="1" dirty="0" smtClean="0">
                <a:solidFill>
                  <a:schemeClr val="bg1"/>
                </a:solidFill>
              </a:rPr>
              <a:t>МКУ «Отдел образования  Алексеевского муниципального района </a:t>
            </a:r>
            <a:r>
              <a:rPr lang="ru-RU" sz="2000" b="1" dirty="0" smtClean="0">
                <a:solidFill>
                  <a:schemeClr val="bg1"/>
                </a:solidFill>
                <a:latin typeface="Times New Roman" pitchFamily="18" charset="0"/>
                <a:cs typeface="Times New Roman" pitchFamily="18" charset="0"/>
              </a:rPr>
              <a:t>РТ»</a:t>
            </a:r>
            <a:endParaRPr lang="ru-RU" sz="2000" b="1" dirty="0">
              <a:solidFill>
                <a:schemeClr val="bg1"/>
              </a:solidFill>
              <a:latin typeface="Times New Roman" pitchFamily="18" charset="0"/>
              <a:cs typeface="Times New Roman" pitchFamily="18" charset="0"/>
            </a:endParaRPr>
          </a:p>
        </p:txBody>
      </p:sp>
      <p:pic>
        <p:nvPicPr>
          <p:cNvPr id="17" name="Рисунок 16" descr="112814_0911_8 (1).jpg"/>
          <p:cNvPicPr>
            <a:picLocks noChangeAspect="1"/>
          </p:cNvPicPr>
          <p:nvPr/>
        </p:nvPicPr>
        <p:blipFill>
          <a:blip r:embed="rId6"/>
          <a:stretch>
            <a:fillRect/>
          </a:stretch>
        </p:blipFill>
        <p:spPr>
          <a:xfrm>
            <a:off x="6929454" y="1714494"/>
            <a:ext cx="1928826" cy="2000264"/>
          </a:xfrm>
          <a:prstGeom prst="rect">
            <a:avLst/>
          </a:prstGeom>
        </p:spPr>
      </p:pic>
      <p:pic>
        <p:nvPicPr>
          <p:cNvPr id="20" name="Рисунок 19" descr="2.png"/>
          <p:cNvPicPr>
            <a:picLocks noChangeAspect="1"/>
          </p:cNvPicPr>
          <p:nvPr/>
        </p:nvPicPr>
        <p:blipFill>
          <a:blip r:embed="rId7"/>
          <a:stretch>
            <a:fillRect/>
          </a:stretch>
        </p:blipFill>
        <p:spPr>
          <a:xfrm>
            <a:off x="214281" y="857238"/>
            <a:ext cx="7072363" cy="3786213"/>
          </a:xfrm>
          <a:prstGeom prst="rect">
            <a:avLst/>
          </a:prstGeom>
        </p:spPr>
      </p:pic>
    </p:spTree>
    <p:extLst>
      <p:ext uri="{BB962C8B-B14F-4D97-AF65-F5344CB8AC3E}">
        <p14:creationId xmlns="" xmlns:p14="http://schemas.microsoft.com/office/powerpoint/2010/main" val="420222838"/>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b="6704"/>
          <a:stretch/>
        </p:blipFill>
        <p:spPr bwMode="auto">
          <a:xfrm>
            <a:off x="4" y="0"/>
            <a:ext cx="9193213" cy="51435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2" name="Прямоугольник 11"/>
          <p:cNvSpPr/>
          <p:nvPr/>
        </p:nvSpPr>
        <p:spPr>
          <a:xfrm>
            <a:off x="1616649" y="4751663"/>
            <a:ext cx="7505205" cy="400110"/>
          </a:xfrm>
          <a:prstGeom prst="rect">
            <a:avLst/>
          </a:prstGeom>
        </p:spPr>
        <p:txBody>
          <a:bodyPr wrap="square">
            <a:spAutoFit/>
          </a:bodyPr>
          <a:lstStyle/>
          <a:p>
            <a:pPr algn="r"/>
            <a:r>
              <a:rPr lang="ru-RU" sz="2000" b="1" dirty="0">
                <a:solidFill>
                  <a:schemeClr val="bg1"/>
                </a:solidFill>
              </a:rPr>
              <a:t>Татарстан </a:t>
            </a:r>
            <a:r>
              <a:rPr lang="ru-RU" sz="2000" b="1" dirty="0" err="1">
                <a:solidFill>
                  <a:schemeClr val="bg1"/>
                </a:solidFill>
              </a:rPr>
              <a:t>Республикасы</a:t>
            </a:r>
            <a:r>
              <a:rPr lang="ru-RU" sz="2000" b="1" dirty="0">
                <a:solidFill>
                  <a:schemeClr val="bg1"/>
                </a:solidFill>
              </a:rPr>
              <a:t> Мәгариф </a:t>
            </a:r>
            <a:r>
              <a:rPr lang="ru-RU" sz="2000" b="1" dirty="0" err="1">
                <a:solidFill>
                  <a:schemeClr val="bg1"/>
                </a:solidFill>
              </a:rPr>
              <a:t>һәм</a:t>
            </a:r>
            <a:r>
              <a:rPr lang="ru-RU" sz="2000" b="1" dirty="0">
                <a:solidFill>
                  <a:schemeClr val="bg1"/>
                </a:solidFill>
              </a:rPr>
              <a:t> </a:t>
            </a:r>
            <a:r>
              <a:rPr lang="ru-RU" sz="2000" b="1" dirty="0" err="1">
                <a:solidFill>
                  <a:schemeClr val="bg1"/>
                </a:solidFill>
              </a:rPr>
              <a:t>фән</a:t>
            </a:r>
            <a:r>
              <a:rPr lang="ru-RU" sz="2000" b="1" dirty="0">
                <a:solidFill>
                  <a:schemeClr val="bg1"/>
                </a:solidFill>
              </a:rPr>
              <a:t> </a:t>
            </a:r>
            <a:r>
              <a:rPr lang="ru-RU" sz="2000" b="1" dirty="0" err="1">
                <a:solidFill>
                  <a:schemeClr val="bg1"/>
                </a:solidFill>
              </a:rPr>
              <a:t>министрлыгы</a:t>
            </a:r>
            <a:endParaRPr lang="ru-RU" sz="2000" b="1" dirty="0">
              <a:solidFill>
                <a:schemeClr val="bg1"/>
              </a:solidFill>
            </a:endParaRPr>
          </a:p>
        </p:txBody>
      </p:sp>
      <p:sp>
        <p:nvSpPr>
          <p:cNvPr id="16" name="Заголовок 1"/>
          <p:cNvSpPr>
            <a:spLocks noGrp="1"/>
          </p:cNvSpPr>
          <p:nvPr>
            <p:ph type="title"/>
          </p:nvPr>
        </p:nvSpPr>
        <p:spPr>
          <a:xfrm>
            <a:off x="571472" y="51470"/>
            <a:ext cx="8393016" cy="4163354"/>
          </a:xfrm>
        </p:spPr>
        <p:txBody>
          <a:bodyPr>
            <a:noAutofit/>
          </a:bodyPr>
          <a:lstStyle/>
          <a:p>
            <a:pPr algn="r" fontAlgn="base"/>
            <a:r>
              <a:rPr lang="ru-RU" sz="2400" b="1" dirty="0" smtClean="0">
                <a:solidFill>
                  <a:srgbClr val="FF0000"/>
                </a:solidFill>
                <a:latin typeface="Times New Roman" pitchFamily="18" charset="0"/>
                <a:cs typeface="Times New Roman" pitchFamily="18" charset="0"/>
              </a:rPr>
              <a:t>Несоответствие официальных сайтов к требованиям</a:t>
            </a: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1400" b="1" dirty="0" smtClean="0">
                <a:latin typeface="Times New Roman" pitchFamily="18" charset="0"/>
                <a:cs typeface="Times New Roman" pitchFamily="18" charset="0"/>
              </a:rPr>
              <a:t/>
            </a:r>
            <a:br>
              <a:rPr lang="ru-RU" sz="1400" b="1" dirty="0" smtClean="0">
                <a:latin typeface="Times New Roman" pitchFamily="18" charset="0"/>
                <a:cs typeface="Times New Roman" pitchFamily="18" charset="0"/>
              </a:rPr>
            </a:br>
            <a:r>
              <a:rPr lang="ru-RU" sz="1400" b="1" dirty="0" smtClean="0">
                <a:latin typeface="Times New Roman" pitchFamily="18" charset="0"/>
                <a:cs typeface="Times New Roman" pitchFamily="18" charset="0"/>
              </a:rPr>
              <a:t/>
            </a:r>
            <a:br>
              <a:rPr lang="ru-RU" sz="1400" b="1"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400" dirty="0" smtClean="0">
                <a:latin typeface="Times New Roman" pitchFamily="18" charset="0"/>
                <a:cs typeface="Times New Roman" pitchFamily="18" charset="0"/>
              </a:rPr>
              <a:t/>
            </a:r>
            <a:br>
              <a:rPr lang="ru-RU" sz="1400" dirty="0" smtClean="0">
                <a:latin typeface="Times New Roman" pitchFamily="18" charset="0"/>
                <a:cs typeface="Times New Roman" pitchFamily="18" charset="0"/>
              </a:rPr>
            </a:br>
            <a:endParaRPr lang="ru-RU" sz="1400" i="1" dirty="0">
              <a:solidFill>
                <a:srgbClr val="C00000"/>
              </a:solidFill>
              <a:effectLst>
                <a:outerShdw blurRad="38100" dist="38100" dir="2700000" algn="tl">
                  <a:srgbClr val="000000">
                    <a:alpha val="43137"/>
                  </a:srgbClr>
                </a:outerShdw>
              </a:effectLst>
              <a:latin typeface="Times New Roman" pitchFamily="18" charset="0"/>
              <a:ea typeface="Calibri"/>
              <a:cs typeface="Times New Roman" pitchFamily="18" charset="0"/>
            </a:endParaRPr>
          </a:p>
        </p:txBody>
      </p:sp>
      <p:sp>
        <p:nvSpPr>
          <p:cNvPr id="2" name="Номер слайда 1"/>
          <p:cNvSpPr>
            <a:spLocks noGrp="1"/>
          </p:cNvSpPr>
          <p:nvPr>
            <p:ph type="sldNum" sz="quarter" idx="12"/>
          </p:nvPr>
        </p:nvSpPr>
        <p:spPr>
          <a:xfrm>
            <a:off x="6876256" y="4515966"/>
            <a:ext cx="2133600" cy="273844"/>
          </a:xfrm>
        </p:spPr>
        <p:txBody>
          <a:bodyPr/>
          <a:lstStyle/>
          <a:p>
            <a:pPr>
              <a:defRPr/>
            </a:pPr>
            <a:fld id="{FDFA99BA-0E49-403F-91A2-322FB40F5D84}" type="slidenum">
              <a:rPr lang="ru-RU" smtClean="0"/>
              <a:pPr>
                <a:defRPr/>
              </a:pPr>
              <a:t>12</a:t>
            </a:fld>
            <a:endParaRPr lang="ru-RU" dirty="0"/>
          </a:p>
        </p:txBody>
      </p:sp>
      <p:sp>
        <p:nvSpPr>
          <p:cNvPr id="11" name="Заголовок 1"/>
          <p:cNvSpPr txBox="1">
            <a:spLocks/>
          </p:cNvSpPr>
          <p:nvPr/>
        </p:nvSpPr>
        <p:spPr>
          <a:xfrm>
            <a:off x="1115616" y="3943360"/>
            <a:ext cx="8136904" cy="85725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ru-RU" sz="2200" b="1" dirty="0">
              <a:solidFill>
                <a:srgbClr val="C00000"/>
              </a:solidFill>
              <a:effectLst>
                <a:outerShdw blurRad="38100" dist="38100" dir="2700000" algn="tl">
                  <a:srgbClr val="000000">
                    <a:alpha val="43137"/>
                  </a:srgbClr>
                </a:outerShdw>
              </a:effectLst>
              <a:latin typeface="Times New Roman"/>
              <a:ea typeface="Calibri"/>
              <a:cs typeface="Times New Roman"/>
            </a:endParaRPr>
          </a:p>
        </p:txBody>
      </p:sp>
      <p:pic>
        <p:nvPicPr>
          <p:cNvPr id="13" name="Picture 2" descr="C:\Users\Afanaseva\Desktop\сам.pn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23530" y="51471"/>
            <a:ext cx="816609" cy="799070"/>
          </a:xfrm>
          <a:prstGeom prst="rect">
            <a:avLst/>
          </a:prstGeom>
          <a:noFill/>
          <a:extLst>
            <a:ext uri="{909E8E84-426E-40DD-AFC4-6F175D3DCCD1}">
              <a14:hiddenFill xmlns="" xmlns:a14="http://schemas.microsoft.com/office/drawing/2010/main">
                <a:solidFill>
                  <a:srgbClr val="FFFFFF"/>
                </a:solidFill>
              </a14:hiddenFill>
            </a:ext>
          </a:extLst>
        </p:spPr>
      </p:pic>
      <p:pic>
        <p:nvPicPr>
          <p:cNvPr id="14" name="Рисунок 13"/>
          <p:cNvPicPr>
            <a:picLocks noChangeAspect="1"/>
          </p:cNvPicPr>
          <p:nvPr/>
        </p:nvPicPr>
        <p:blipFill>
          <a:blip r:embed="rId5" cstate="print">
            <a:extLst>
              <a:ext uri="{28A0092B-C50C-407E-A947-70E740481C1C}">
                <a14:useLocalDpi xmlns="" xmlns:a14="http://schemas.microsoft.com/office/drawing/2010/main" val="0"/>
              </a:ext>
            </a:extLst>
          </a:blip>
          <a:srcRect t="-74709" b="-52907"/>
          <a:stretch>
            <a:fillRect/>
          </a:stretch>
        </p:blipFill>
        <p:spPr bwMode="auto">
          <a:xfrm>
            <a:off x="3" y="4426012"/>
            <a:ext cx="9180510" cy="99161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8" name="Прямоугольник 17"/>
          <p:cNvSpPr/>
          <p:nvPr/>
        </p:nvSpPr>
        <p:spPr>
          <a:xfrm>
            <a:off x="428598" y="4714890"/>
            <a:ext cx="8693257" cy="400110"/>
          </a:xfrm>
          <a:prstGeom prst="rect">
            <a:avLst/>
          </a:prstGeom>
        </p:spPr>
        <p:txBody>
          <a:bodyPr wrap="square">
            <a:spAutoFit/>
          </a:bodyPr>
          <a:lstStyle/>
          <a:p>
            <a:pPr algn="r"/>
            <a:r>
              <a:rPr lang="ru-RU" sz="2000" b="1" dirty="0" smtClean="0">
                <a:solidFill>
                  <a:schemeClr val="bg1"/>
                </a:solidFill>
              </a:rPr>
              <a:t>МКУ «Отдел образования  Алексеевского муниципального района </a:t>
            </a:r>
            <a:r>
              <a:rPr lang="ru-RU" sz="2000" b="1" dirty="0" smtClean="0">
                <a:solidFill>
                  <a:schemeClr val="bg1"/>
                </a:solidFill>
                <a:latin typeface="Times New Roman" pitchFamily="18" charset="0"/>
                <a:cs typeface="Times New Roman" pitchFamily="18" charset="0"/>
              </a:rPr>
              <a:t>РТ»</a:t>
            </a:r>
            <a:endParaRPr lang="ru-RU" sz="2000" b="1" dirty="0">
              <a:solidFill>
                <a:schemeClr val="bg1"/>
              </a:solidFill>
              <a:latin typeface="Times New Roman" pitchFamily="18" charset="0"/>
              <a:cs typeface="Times New Roman" pitchFamily="18" charset="0"/>
            </a:endParaRPr>
          </a:p>
        </p:txBody>
      </p:sp>
      <p:pic>
        <p:nvPicPr>
          <p:cNvPr id="19" name="Рисунок 18" descr="4.png"/>
          <p:cNvPicPr>
            <a:picLocks noChangeAspect="1"/>
          </p:cNvPicPr>
          <p:nvPr/>
        </p:nvPicPr>
        <p:blipFill>
          <a:blip r:embed="rId6"/>
          <a:stretch>
            <a:fillRect/>
          </a:stretch>
        </p:blipFill>
        <p:spPr>
          <a:xfrm>
            <a:off x="285720" y="857238"/>
            <a:ext cx="7500989" cy="3929090"/>
          </a:xfrm>
          <a:prstGeom prst="rect">
            <a:avLst/>
          </a:prstGeom>
        </p:spPr>
      </p:pic>
      <p:pic>
        <p:nvPicPr>
          <p:cNvPr id="17" name="Рисунок 16" descr="112814_0911_8 (1).jpg"/>
          <p:cNvPicPr>
            <a:picLocks noChangeAspect="1"/>
          </p:cNvPicPr>
          <p:nvPr/>
        </p:nvPicPr>
        <p:blipFill>
          <a:blip r:embed="rId7"/>
          <a:stretch>
            <a:fillRect/>
          </a:stretch>
        </p:blipFill>
        <p:spPr>
          <a:xfrm>
            <a:off x="6929454" y="2071684"/>
            <a:ext cx="1928826" cy="2000264"/>
          </a:xfrm>
          <a:prstGeom prst="rect">
            <a:avLst/>
          </a:prstGeom>
        </p:spPr>
      </p:pic>
    </p:spTree>
    <p:extLst>
      <p:ext uri="{BB962C8B-B14F-4D97-AF65-F5344CB8AC3E}">
        <p14:creationId xmlns="" xmlns:p14="http://schemas.microsoft.com/office/powerpoint/2010/main" val="420222838"/>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b="6704"/>
          <a:stretch/>
        </p:blipFill>
        <p:spPr bwMode="auto">
          <a:xfrm>
            <a:off x="4" y="0"/>
            <a:ext cx="9193213" cy="51435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2" name="Прямоугольник 11"/>
          <p:cNvSpPr/>
          <p:nvPr/>
        </p:nvSpPr>
        <p:spPr>
          <a:xfrm>
            <a:off x="1616649" y="4751663"/>
            <a:ext cx="7505205" cy="400110"/>
          </a:xfrm>
          <a:prstGeom prst="rect">
            <a:avLst/>
          </a:prstGeom>
        </p:spPr>
        <p:txBody>
          <a:bodyPr wrap="square">
            <a:spAutoFit/>
          </a:bodyPr>
          <a:lstStyle/>
          <a:p>
            <a:pPr algn="r"/>
            <a:r>
              <a:rPr lang="ru-RU" sz="2000" b="1" dirty="0">
                <a:solidFill>
                  <a:schemeClr val="bg1"/>
                </a:solidFill>
              </a:rPr>
              <a:t>Татарстан </a:t>
            </a:r>
            <a:r>
              <a:rPr lang="ru-RU" sz="2000" b="1" dirty="0" err="1">
                <a:solidFill>
                  <a:schemeClr val="bg1"/>
                </a:solidFill>
              </a:rPr>
              <a:t>Республикасы</a:t>
            </a:r>
            <a:r>
              <a:rPr lang="ru-RU" sz="2000" b="1" dirty="0">
                <a:solidFill>
                  <a:schemeClr val="bg1"/>
                </a:solidFill>
              </a:rPr>
              <a:t> Мәгариф </a:t>
            </a:r>
            <a:r>
              <a:rPr lang="ru-RU" sz="2000" b="1" dirty="0" err="1">
                <a:solidFill>
                  <a:schemeClr val="bg1"/>
                </a:solidFill>
              </a:rPr>
              <a:t>һәм</a:t>
            </a:r>
            <a:r>
              <a:rPr lang="ru-RU" sz="2000" b="1" dirty="0">
                <a:solidFill>
                  <a:schemeClr val="bg1"/>
                </a:solidFill>
              </a:rPr>
              <a:t> </a:t>
            </a:r>
            <a:r>
              <a:rPr lang="ru-RU" sz="2000" b="1" dirty="0" err="1">
                <a:solidFill>
                  <a:schemeClr val="bg1"/>
                </a:solidFill>
              </a:rPr>
              <a:t>фән</a:t>
            </a:r>
            <a:r>
              <a:rPr lang="ru-RU" sz="2000" b="1" dirty="0">
                <a:solidFill>
                  <a:schemeClr val="bg1"/>
                </a:solidFill>
              </a:rPr>
              <a:t> </a:t>
            </a:r>
            <a:r>
              <a:rPr lang="ru-RU" sz="2000" b="1" dirty="0" err="1">
                <a:solidFill>
                  <a:schemeClr val="bg1"/>
                </a:solidFill>
              </a:rPr>
              <a:t>министрлыгы</a:t>
            </a:r>
            <a:endParaRPr lang="ru-RU" sz="2000" b="1" dirty="0">
              <a:solidFill>
                <a:schemeClr val="bg1"/>
              </a:solidFill>
            </a:endParaRPr>
          </a:p>
        </p:txBody>
      </p:sp>
      <p:sp>
        <p:nvSpPr>
          <p:cNvPr id="16" name="Заголовок 1"/>
          <p:cNvSpPr>
            <a:spLocks noGrp="1"/>
          </p:cNvSpPr>
          <p:nvPr>
            <p:ph type="title"/>
          </p:nvPr>
        </p:nvSpPr>
        <p:spPr>
          <a:xfrm>
            <a:off x="571472" y="51470"/>
            <a:ext cx="8393016" cy="4663420"/>
          </a:xfrm>
        </p:spPr>
        <p:txBody>
          <a:bodyPr>
            <a:noAutofit/>
          </a:bodyPr>
          <a:lstStyle/>
          <a:p>
            <a:r>
              <a:rPr lang="tt-RU" sz="2400" b="1" dirty="0" smtClean="0">
                <a:solidFill>
                  <a:srgbClr val="FF0000"/>
                </a:solidFill>
                <a:latin typeface="Times New Roman" pitchFamily="18" charset="0"/>
                <a:cs typeface="Times New Roman" pitchFamily="18" charset="0"/>
              </a:rPr>
              <a:t>О приведении в соответствие данных</a:t>
            </a:r>
            <a:r>
              <a:rPr lang="ru-RU" sz="2400" b="1" dirty="0" smtClean="0">
                <a:solidFill>
                  <a:srgbClr val="FF0000"/>
                </a:solidFill>
                <a:latin typeface="Times New Roman" pitchFamily="18" charset="0"/>
                <a:cs typeface="Times New Roman" pitchFamily="18" charset="0"/>
              </a:rPr>
              <a:t/>
            </a:r>
            <a:br>
              <a:rPr lang="ru-RU" sz="2400" b="1" dirty="0" smtClean="0">
                <a:solidFill>
                  <a:srgbClr val="FF0000"/>
                </a:solidFill>
                <a:latin typeface="Times New Roman" pitchFamily="18" charset="0"/>
                <a:cs typeface="Times New Roman" pitchFamily="18" charset="0"/>
              </a:rPr>
            </a:br>
            <a:r>
              <a:rPr lang="ru-RU" sz="2400" b="1" dirty="0" smtClean="0">
                <a:solidFill>
                  <a:srgbClr val="FF0000"/>
                </a:solidFill>
                <a:latin typeface="Times New Roman" pitchFamily="18" charset="0"/>
                <a:cs typeface="Times New Roman" pitchFamily="18" charset="0"/>
              </a:rPr>
              <a:t> </a:t>
            </a:r>
            <a:r>
              <a:rPr lang="tt-RU" sz="2400" b="1" dirty="0" smtClean="0">
                <a:solidFill>
                  <a:srgbClr val="FF0000"/>
                </a:solidFill>
                <a:latin typeface="Times New Roman" pitchFamily="18" charset="0"/>
                <a:cs typeface="Times New Roman" pitchFamily="18" charset="0"/>
              </a:rPr>
              <a:t>на сайтах образовательных                                          организаций </a:t>
            </a:r>
            <a:r>
              <a:rPr lang="ru-RU" sz="2400" dirty="0" smtClean="0"/>
              <a:t/>
            </a:r>
            <a:br>
              <a:rPr lang="ru-RU" sz="2400" dirty="0" smtClean="0"/>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1400" b="1" dirty="0" smtClean="0">
                <a:latin typeface="Times New Roman" pitchFamily="18" charset="0"/>
                <a:cs typeface="Times New Roman" pitchFamily="18" charset="0"/>
              </a:rPr>
              <a:t/>
            </a:r>
            <a:br>
              <a:rPr lang="ru-RU" sz="1400" b="1" dirty="0" smtClean="0">
                <a:latin typeface="Times New Roman" pitchFamily="18" charset="0"/>
                <a:cs typeface="Times New Roman" pitchFamily="18" charset="0"/>
              </a:rPr>
            </a:br>
            <a:r>
              <a:rPr lang="ru-RU" sz="1400" b="1" dirty="0" smtClean="0">
                <a:latin typeface="Times New Roman" pitchFamily="18" charset="0"/>
                <a:cs typeface="Times New Roman" pitchFamily="18" charset="0"/>
              </a:rPr>
              <a:t/>
            </a:r>
            <a:br>
              <a:rPr lang="ru-RU" sz="1400" b="1"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400" dirty="0" smtClean="0">
                <a:latin typeface="Times New Roman" pitchFamily="18" charset="0"/>
                <a:cs typeface="Times New Roman" pitchFamily="18" charset="0"/>
              </a:rPr>
              <a:t/>
            </a:r>
            <a:br>
              <a:rPr lang="ru-RU" sz="1400" dirty="0" smtClean="0">
                <a:latin typeface="Times New Roman" pitchFamily="18" charset="0"/>
                <a:cs typeface="Times New Roman" pitchFamily="18" charset="0"/>
              </a:rPr>
            </a:br>
            <a:endParaRPr lang="ru-RU" sz="1400" i="1" dirty="0">
              <a:solidFill>
                <a:srgbClr val="C00000"/>
              </a:solidFill>
              <a:effectLst>
                <a:outerShdw blurRad="38100" dist="38100" dir="2700000" algn="tl">
                  <a:srgbClr val="000000">
                    <a:alpha val="43137"/>
                  </a:srgbClr>
                </a:outerShdw>
              </a:effectLst>
              <a:latin typeface="Times New Roman" pitchFamily="18" charset="0"/>
              <a:ea typeface="Calibri"/>
              <a:cs typeface="Times New Roman" pitchFamily="18" charset="0"/>
            </a:endParaRPr>
          </a:p>
        </p:txBody>
      </p:sp>
      <p:sp>
        <p:nvSpPr>
          <p:cNvPr id="2" name="Номер слайда 1"/>
          <p:cNvSpPr>
            <a:spLocks noGrp="1"/>
          </p:cNvSpPr>
          <p:nvPr>
            <p:ph type="sldNum" sz="quarter" idx="12"/>
          </p:nvPr>
        </p:nvSpPr>
        <p:spPr>
          <a:xfrm>
            <a:off x="6876256" y="4515966"/>
            <a:ext cx="2133600" cy="273844"/>
          </a:xfrm>
        </p:spPr>
        <p:txBody>
          <a:bodyPr/>
          <a:lstStyle/>
          <a:p>
            <a:pPr>
              <a:defRPr/>
            </a:pPr>
            <a:fld id="{FDFA99BA-0E49-403F-91A2-322FB40F5D84}" type="slidenum">
              <a:rPr lang="ru-RU" smtClean="0"/>
              <a:pPr>
                <a:defRPr/>
              </a:pPr>
              <a:t>13</a:t>
            </a:fld>
            <a:endParaRPr lang="ru-RU" dirty="0"/>
          </a:p>
        </p:txBody>
      </p:sp>
      <p:sp>
        <p:nvSpPr>
          <p:cNvPr id="11" name="Заголовок 1"/>
          <p:cNvSpPr txBox="1">
            <a:spLocks/>
          </p:cNvSpPr>
          <p:nvPr/>
        </p:nvSpPr>
        <p:spPr>
          <a:xfrm>
            <a:off x="1115616" y="3943360"/>
            <a:ext cx="8136904" cy="85725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ru-RU" sz="2200" b="1" dirty="0">
              <a:solidFill>
                <a:srgbClr val="C00000"/>
              </a:solidFill>
              <a:effectLst>
                <a:outerShdw blurRad="38100" dist="38100" dir="2700000" algn="tl">
                  <a:srgbClr val="000000">
                    <a:alpha val="43137"/>
                  </a:srgbClr>
                </a:outerShdw>
              </a:effectLst>
              <a:latin typeface="Times New Roman"/>
              <a:ea typeface="Calibri"/>
              <a:cs typeface="Times New Roman"/>
            </a:endParaRPr>
          </a:p>
        </p:txBody>
      </p:sp>
      <p:pic>
        <p:nvPicPr>
          <p:cNvPr id="13" name="Picture 2" descr="C:\Users\Afanaseva\Desktop\сам.pn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23530" y="51471"/>
            <a:ext cx="816609" cy="799070"/>
          </a:xfrm>
          <a:prstGeom prst="rect">
            <a:avLst/>
          </a:prstGeom>
          <a:noFill/>
          <a:extLst>
            <a:ext uri="{909E8E84-426E-40DD-AFC4-6F175D3DCCD1}">
              <a14:hiddenFill xmlns="" xmlns:a14="http://schemas.microsoft.com/office/drawing/2010/main">
                <a:solidFill>
                  <a:srgbClr val="FFFFFF"/>
                </a:solidFill>
              </a14:hiddenFill>
            </a:ext>
          </a:extLst>
        </p:spPr>
      </p:pic>
      <p:pic>
        <p:nvPicPr>
          <p:cNvPr id="14" name="Рисунок 13"/>
          <p:cNvPicPr>
            <a:picLocks noChangeAspect="1"/>
          </p:cNvPicPr>
          <p:nvPr/>
        </p:nvPicPr>
        <p:blipFill>
          <a:blip r:embed="rId5" cstate="print">
            <a:extLst>
              <a:ext uri="{28A0092B-C50C-407E-A947-70E740481C1C}">
                <a14:useLocalDpi xmlns="" xmlns:a14="http://schemas.microsoft.com/office/drawing/2010/main" val="0"/>
              </a:ext>
            </a:extLst>
          </a:blip>
          <a:srcRect t="-74709" b="-52907"/>
          <a:stretch>
            <a:fillRect/>
          </a:stretch>
        </p:blipFill>
        <p:spPr bwMode="auto">
          <a:xfrm>
            <a:off x="3" y="4426012"/>
            <a:ext cx="9180510" cy="99161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8" name="Прямоугольник 17"/>
          <p:cNvSpPr/>
          <p:nvPr/>
        </p:nvSpPr>
        <p:spPr>
          <a:xfrm>
            <a:off x="428598" y="4714890"/>
            <a:ext cx="8693257" cy="400110"/>
          </a:xfrm>
          <a:prstGeom prst="rect">
            <a:avLst/>
          </a:prstGeom>
        </p:spPr>
        <p:txBody>
          <a:bodyPr wrap="square">
            <a:spAutoFit/>
          </a:bodyPr>
          <a:lstStyle/>
          <a:p>
            <a:pPr algn="r"/>
            <a:r>
              <a:rPr lang="ru-RU" sz="2000" b="1" dirty="0" smtClean="0">
                <a:solidFill>
                  <a:schemeClr val="bg1"/>
                </a:solidFill>
              </a:rPr>
              <a:t>МКУ «Отдел образования  Алексеевского муниципального района </a:t>
            </a:r>
            <a:r>
              <a:rPr lang="ru-RU" sz="2000" b="1" dirty="0" smtClean="0">
                <a:solidFill>
                  <a:schemeClr val="bg1"/>
                </a:solidFill>
                <a:latin typeface="Times New Roman" pitchFamily="18" charset="0"/>
                <a:cs typeface="Times New Roman" pitchFamily="18" charset="0"/>
              </a:rPr>
              <a:t>РТ»</a:t>
            </a:r>
            <a:endParaRPr lang="ru-RU" sz="2000" b="1" dirty="0">
              <a:solidFill>
                <a:schemeClr val="bg1"/>
              </a:solidFill>
              <a:latin typeface="Times New Roman" pitchFamily="18" charset="0"/>
              <a:cs typeface="Times New Roman" pitchFamily="18" charset="0"/>
            </a:endParaRPr>
          </a:p>
        </p:txBody>
      </p:sp>
      <p:pic>
        <p:nvPicPr>
          <p:cNvPr id="17" name="Рисунок 16" descr="112814_0911_8 (1).jpg"/>
          <p:cNvPicPr>
            <a:picLocks noChangeAspect="1"/>
          </p:cNvPicPr>
          <p:nvPr/>
        </p:nvPicPr>
        <p:blipFill>
          <a:blip r:embed="rId6"/>
          <a:stretch>
            <a:fillRect/>
          </a:stretch>
        </p:blipFill>
        <p:spPr>
          <a:xfrm>
            <a:off x="6072198" y="2000246"/>
            <a:ext cx="1928826" cy="2000264"/>
          </a:xfrm>
          <a:prstGeom prst="rect">
            <a:avLst/>
          </a:prstGeom>
        </p:spPr>
      </p:pic>
      <p:pic>
        <p:nvPicPr>
          <p:cNvPr id="15" name="Рисунок 14" descr="Скриншот 15-12-2017 080237.png"/>
          <p:cNvPicPr>
            <a:picLocks noChangeAspect="1"/>
          </p:cNvPicPr>
          <p:nvPr/>
        </p:nvPicPr>
        <p:blipFill>
          <a:blip r:embed="rId7"/>
          <a:stretch>
            <a:fillRect/>
          </a:stretch>
        </p:blipFill>
        <p:spPr>
          <a:xfrm>
            <a:off x="214282" y="857238"/>
            <a:ext cx="3429024" cy="392909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 xmlns:p14="http://schemas.microsoft.com/office/powerpoint/2010/main" val="420222838"/>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b="6704"/>
          <a:stretch/>
        </p:blipFill>
        <p:spPr bwMode="auto">
          <a:xfrm>
            <a:off x="4" y="0"/>
            <a:ext cx="9193213" cy="51435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2" name="Прямоугольник 11"/>
          <p:cNvSpPr/>
          <p:nvPr/>
        </p:nvSpPr>
        <p:spPr>
          <a:xfrm>
            <a:off x="1616649" y="4751663"/>
            <a:ext cx="7505205" cy="400110"/>
          </a:xfrm>
          <a:prstGeom prst="rect">
            <a:avLst/>
          </a:prstGeom>
        </p:spPr>
        <p:txBody>
          <a:bodyPr wrap="square">
            <a:spAutoFit/>
          </a:bodyPr>
          <a:lstStyle/>
          <a:p>
            <a:pPr algn="r"/>
            <a:r>
              <a:rPr lang="ru-RU" sz="2000" b="1" dirty="0">
                <a:solidFill>
                  <a:schemeClr val="bg1"/>
                </a:solidFill>
              </a:rPr>
              <a:t>Татарстан </a:t>
            </a:r>
            <a:r>
              <a:rPr lang="ru-RU" sz="2000" b="1" dirty="0" err="1">
                <a:solidFill>
                  <a:schemeClr val="bg1"/>
                </a:solidFill>
              </a:rPr>
              <a:t>Республикасы</a:t>
            </a:r>
            <a:r>
              <a:rPr lang="ru-RU" sz="2000" b="1" dirty="0">
                <a:solidFill>
                  <a:schemeClr val="bg1"/>
                </a:solidFill>
              </a:rPr>
              <a:t> Мәгариф </a:t>
            </a:r>
            <a:r>
              <a:rPr lang="ru-RU" sz="2000" b="1" dirty="0" err="1">
                <a:solidFill>
                  <a:schemeClr val="bg1"/>
                </a:solidFill>
              </a:rPr>
              <a:t>һәм</a:t>
            </a:r>
            <a:r>
              <a:rPr lang="ru-RU" sz="2000" b="1" dirty="0">
                <a:solidFill>
                  <a:schemeClr val="bg1"/>
                </a:solidFill>
              </a:rPr>
              <a:t> </a:t>
            </a:r>
            <a:r>
              <a:rPr lang="ru-RU" sz="2000" b="1" dirty="0" err="1">
                <a:solidFill>
                  <a:schemeClr val="bg1"/>
                </a:solidFill>
              </a:rPr>
              <a:t>фән</a:t>
            </a:r>
            <a:r>
              <a:rPr lang="ru-RU" sz="2000" b="1" dirty="0">
                <a:solidFill>
                  <a:schemeClr val="bg1"/>
                </a:solidFill>
              </a:rPr>
              <a:t> </a:t>
            </a:r>
            <a:r>
              <a:rPr lang="ru-RU" sz="2000" b="1" dirty="0" err="1">
                <a:solidFill>
                  <a:schemeClr val="bg1"/>
                </a:solidFill>
              </a:rPr>
              <a:t>министрлыгы</a:t>
            </a:r>
            <a:endParaRPr lang="ru-RU" sz="2000" b="1" dirty="0">
              <a:solidFill>
                <a:schemeClr val="bg1"/>
              </a:solidFill>
            </a:endParaRPr>
          </a:p>
        </p:txBody>
      </p:sp>
      <p:sp>
        <p:nvSpPr>
          <p:cNvPr id="16" name="Заголовок 1"/>
          <p:cNvSpPr>
            <a:spLocks noGrp="1"/>
          </p:cNvSpPr>
          <p:nvPr>
            <p:ph type="title"/>
          </p:nvPr>
        </p:nvSpPr>
        <p:spPr>
          <a:xfrm>
            <a:off x="571472" y="51470"/>
            <a:ext cx="8393016" cy="4163354"/>
          </a:xfrm>
        </p:spPr>
        <p:txBody>
          <a:bodyPr>
            <a:noAutofit/>
          </a:bodyPr>
          <a:lstStyle/>
          <a:p>
            <a:pPr algn="r" fontAlgn="base"/>
            <a:r>
              <a:rPr lang="ru-RU" sz="2400" b="1" dirty="0" smtClean="0">
                <a:solidFill>
                  <a:srgbClr val="FF0000"/>
                </a:solidFill>
                <a:latin typeface="Times New Roman" pitchFamily="18" charset="0"/>
                <a:cs typeface="Times New Roman" pitchFamily="18" charset="0"/>
              </a:rPr>
              <a:t>Несоответствие официальных сайтов к требованиям</a:t>
            </a: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1400" b="1" dirty="0" smtClean="0">
                <a:latin typeface="Times New Roman" pitchFamily="18" charset="0"/>
                <a:cs typeface="Times New Roman" pitchFamily="18" charset="0"/>
              </a:rPr>
              <a:t/>
            </a:r>
            <a:br>
              <a:rPr lang="ru-RU" sz="1400" b="1" dirty="0" smtClean="0">
                <a:latin typeface="Times New Roman" pitchFamily="18" charset="0"/>
                <a:cs typeface="Times New Roman" pitchFamily="18" charset="0"/>
              </a:rPr>
            </a:br>
            <a:r>
              <a:rPr lang="ru-RU" sz="1400" b="1" dirty="0" smtClean="0">
                <a:latin typeface="Times New Roman" pitchFamily="18" charset="0"/>
                <a:cs typeface="Times New Roman" pitchFamily="18" charset="0"/>
              </a:rPr>
              <a:t/>
            </a:r>
            <a:br>
              <a:rPr lang="ru-RU" sz="1400" b="1"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400" dirty="0" smtClean="0">
                <a:latin typeface="Times New Roman" pitchFamily="18" charset="0"/>
                <a:cs typeface="Times New Roman" pitchFamily="18" charset="0"/>
              </a:rPr>
              <a:t/>
            </a:r>
            <a:br>
              <a:rPr lang="ru-RU" sz="1400" dirty="0" smtClean="0">
                <a:latin typeface="Times New Roman" pitchFamily="18" charset="0"/>
                <a:cs typeface="Times New Roman" pitchFamily="18" charset="0"/>
              </a:rPr>
            </a:br>
            <a:endParaRPr lang="ru-RU" sz="1400" i="1" dirty="0">
              <a:solidFill>
                <a:srgbClr val="C00000"/>
              </a:solidFill>
              <a:effectLst>
                <a:outerShdw blurRad="38100" dist="38100" dir="2700000" algn="tl">
                  <a:srgbClr val="000000">
                    <a:alpha val="43137"/>
                  </a:srgbClr>
                </a:outerShdw>
              </a:effectLst>
              <a:latin typeface="Times New Roman" pitchFamily="18" charset="0"/>
              <a:ea typeface="Calibri"/>
              <a:cs typeface="Times New Roman" pitchFamily="18" charset="0"/>
            </a:endParaRPr>
          </a:p>
        </p:txBody>
      </p:sp>
      <p:sp>
        <p:nvSpPr>
          <p:cNvPr id="2" name="Номер слайда 1"/>
          <p:cNvSpPr>
            <a:spLocks noGrp="1"/>
          </p:cNvSpPr>
          <p:nvPr>
            <p:ph type="sldNum" sz="quarter" idx="12"/>
          </p:nvPr>
        </p:nvSpPr>
        <p:spPr>
          <a:xfrm>
            <a:off x="6876256" y="4515966"/>
            <a:ext cx="2133600" cy="273844"/>
          </a:xfrm>
        </p:spPr>
        <p:txBody>
          <a:bodyPr/>
          <a:lstStyle/>
          <a:p>
            <a:pPr>
              <a:defRPr/>
            </a:pPr>
            <a:fld id="{FDFA99BA-0E49-403F-91A2-322FB40F5D84}" type="slidenum">
              <a:rPr lang="ru-RU" smtClean="0"/>
              <a:pPr>
                <a:defRPr/>
              </a:pPr>
              <a:t>14</a:t>
            </a:fld>
            <a:endParaRPr lang="ru-RU" dirty="0"/>
          </a:p>
        </p:txBody>
      </p:sp>
      <p:sp>
        <p:nvSpPr>
          <p:cNvPr id="11" name="Заголовок 1"/>
          <p:cNvSpPr txBox="1">
            <a:spLocks/>
          </p:cNvSpPr>
          <p:nvPr/>
        </p:nvSpPr>
        <p:spPr>
          <a:xfrm>
            <a:off x="1115616" y="3943360"/>
            <a:ext cx="8136904" cy="85725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ru-RU" sz="2200" b="1" dirty="0">
              <a:solidFill>
                <a:srgbClr val="C00000"/>
              </a:solidFill>
              <a:effectLst>
                <a:outerShdw blurRad="38100" dist="38100" dir="2700000" algn="tl">
                  <a:srgbClr val="000000">
                    <a:alpha val="43137"/>
                  </a:srgbClr>
                </a:outerShdw>
              </a:effectLst>
              <a:latin typeface="Times New Roman"/>
              <a:ea typeface="Calibri"/>
              <a:cs typeface="Times New Roman"/>
            </a:endParaRPr>
          </a:p>
        </p:txBody>
      </p:sp>
      <p:pic>
        <p:nvPicPr>
          <p:cNvPr id="13" name="Picture 2" descr="C:\Users\Afanaseva\Desktop\сам.pn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23530" y="51471"/>
            <a:ext cx="816609" cy="799070"/>
          </a:xfrm>
          <a:prstGeom prst="rect">
            <a:avLst/>
          </a:prstGeom>
          <a:noFill/>
          <a:extLst>
            <a:ext uri="{909E8E84-426E-40DD-AFC4-6F175D3DCCD1}">
              <a14:hiddenFill xmlns="" xmlns:a14="http://schemas.microsoft.com/office/drawing/2010/main">
                <a:solidFill>
                  <a:srgbClr val="FFFFFF"/>
                </a:solidFill>
              </a14:hiddenFill>
            </a:ext>
          </a:extLst>
        </p:spPr>
      </p:pic>
      <p:pic>
        <p:nvPicPr>
          <p:cNvPr id="3" name="Рисунок 2"/>
          <p:cNvPicPr>
            <a:picLocks noChangeAspect="1"/>
          </p:cNvPicPr>
          <p:nvPr/>
        </p:nvPicPr>
        <p:blipFill>
          <a:blip r:embed="rId5">
            <a:extLst>
              <a:ext uri="{28A0092B-C50C-407E-A947-70E740481C1C}">
                <a14:useLocalDpi xmlns="" xmlns:a14="http://schemas.microsoft.com/office/drawing/2010/main" val="0"/>
              </a:ext>
            </a:extLst>
          </a:blip>
          <a:stretch>
            <a:fillRect/>
          </a:stretch>
        </p:blipFill>
        <p:spPr>
          <a:xfrm>
            <a:off x="323530" y="741598"/>
            <a:ext cx="4192035" cy="4333942"/>
          </a:xfrm>
          <a:prstGeom prst="rect">
            <a:avLst/>
          </a:prstGeom>
        </p:spPr>
      </p:pic>
      <p:pic>
        <p:nvPicPr>
          <p:cNvPr id="4" name="Рисунок 3"/>
          <p:cNvPicPr>
            <a:picLocks noChangeAspect="1"/>
          </p:cNvPicPr>
          <p:nvPr/>
        </p:nvPicPr>
        <p:blipFill>
          <a:blip r:embed="rId6">
            <a:extLst>
              <a:ext uri="{28A0092B-C50C-407E-A947-70E740481C1C}">
                <a14:useLocalDpi xmlns="" xmlns:a14="http://schemas.microsoft.com/office/drawing/2010/main" val="0"/>
              </a:ext>
            </a:extLst>
          </a:blip>
          <a:stretch>
            <a:fillRect/>
          </a:stretch>
        </p:blipFill>
        <p:spPr>
          <a:xfrm>
            <a:off x="5796136" y="731110"/>
            <a:ext cx="2940569" cy="4344430"/>
          </a:xfrm>
          <a:prstGeom prst="rect">
            <a:avLst/>
          </a:prstGeom>
        </p:spPr>
      </p:pic>
    </p:spTree>
    <p:extLst>
      <p:ext uri="{BB962C8B-B14F-4D97-AF65-F5344CB8AC3E}">
        <p14:creationId xmlns="" xmlns:p14="http://schemas.microsoft.com/office/powerpoint/2010/main" val="334903180"/>
      </p:ext>
    </p:extLst>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b="6704"/>
          <a:stretch/>
        </p:blipFill>
        <p:spPr bwMode="auto">
          <a:xfrm>
            <a:off x="4" y="0"/>
            <a:ext cx="9193213" cy="51435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2" name="Прямоугольник 11"/>
          <p:cNvSpPr/>
          <p:nvPr/>
        </p:nvSpPr>
        <p:spPr>
          <a:xfrm>
            <a:off x="1616649" y="4751663"/>
            <a:ext cx="7505205" cy="400110"/>
          </a:xfrm>
          <a:prstGeom prst="rect">
            <a:avLst/>
          </a:prstGeom>
        </p:spPr>
        <p:txBody>
          <a:bodyPr wrap="square">
            <a:spAutoFit/>
          </a:bodyPr>
          <a:lstStyle/>
          <a:p>
            <a:pPr algn="r"/>
            <a:r>
              <a:rPr lang="ru-RU" sz="2000" b="1" dirty="0">
                <a:solidFill>
                  <a:schemeClr val="bg1"/>
                </a:solidFill>
              </a:rPr>
              <a:t>Татарстан </a:t>
            </a:r>
            <a:r>
              <a:rPr lang="ru-RU" sz="2000" b="1" dirty="0" err="1">
                <a:solidFill>
                  <a:schemeClr val="bg1"/>
                </a:solidFill>
              </a:rPr>
              <a:t>Республикасы</a:t>
            </a:r>
            <a:r>
              <a:rPr lang="ru-RU" sz="2000" b="1" dirty="0">
                <a:solidFill>
                  <a:schemeClr val="bg1"/>
                </a:solidFill>
              </a:rPr>
              <a:t> Мәгариф </a:t>
            </a:r>
            <a:r>
              <a:rPr lang="ru-RU" sz="2000" b="1" dirty="0" err="1">
                <a:solidFill>
                  <a:schemeClr val="bg1"/>
                </a:solidFill>
              </a:rPr>
              <a:t>һәм</a:t>
            </a:r>
            <a:r>
              <a:rPr lang="ru-RU" sz="2000" b="1" dirty="0">
                <a:solidFill>
                  <a:schemeClr val="bg1"/>
                </a:solidFill>
              </a:rPr>
              <a:t> </a:t>
            </a:r>
            <a:r>
              <a:rPr lang="ru-RU" sz="2000" b="1" dirty="0" err="1">
                <a:solidFill>
                  <a:schemeClr val="bg1"/>
                </a:solidFill>
              </a:rPr>
              <a:t>фән</a:t>
            </a:r>
            <a:r>
              <a:rPr lang="ru-RU" sz="2000" b="1" dirty="0">
                <a:solidFill>
                  <a:schemeClr val="bg1"/>
                </a:solidFill>
              </a:rPr>
              <a:t> </a:t>
            </a:r>
            <a:r>
              <a:rPr lang="ru-RU" sz="2000" b="1" dirty="0" err="1">
                <a:solidFill>
                  <a:schemeClr val="bg1"/>
                </a:solidFill>
              </a:rPr>
              <a:t>министрлыгы</a:t>
            </a:r>
            <a:endParaRPr lang="ru-RU" sz="2000" b="1" dirty="0">
              <a:solidFill>
                <a:schemeClr val="bg1"/>
              </a:solidFill>
            </a:endParaRPr>
          </a:p>
        </p:txBody>
      </p:sp>
      <p:sp>
        <p:nvSpPr>
          <p:cNvPr id="16" name="Заголовок 1"/>
          <p:cNvSpPr>
            <a:spLocks noGrp="1"/>
          </p:cNvSpPr>
          <p:nvPr>
            <p:ph type="title"/>
          </p:nvPr>
        </p:nvSpPr>
        <p:spPr>
          <a:xfrm>
            <a:off x="571472" y="51470"/>
            <a:ext cx="8393016" cy="4163354"/>
          </a:xfrm>
        </p:spPr>
        <p:txBody>
          <a:bodyPr>
            <a:noAutofit/>
          </a:bodyPr>
          <a:lstStyle/>
          <a:p>
            <a:pPr algn="r" fontAlgn="base"/>
            <a:r>
              <a:rPr lang="ru-RU" sz="2400" b="1" dirty="0" smtClean="0">
                <a:solidFill>
                  <a:srgbClr val="FF0000"/>
                </a:solidFill>
                <a:latin typeface="Times New Roman" pitchFamily="18" charset="0"/>
                <a:cs typeface="Times New Roman" pitchFamily="18" charset="0"/>
              </a:rPr>
              <a:t>Несоответствие официальных сайтов к требованиям</a:t>
            </a: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1400" b="1" dirty="0" smtClean="0">
                <a:latin typeface="Times New Roman" pitchFamily="18" charset="0"/>
                <a:cs typeface="Times New Roman" pitchFamily="18" charset="0"/>
              </a:rPr>
              <a:t/>
            </a:r>
            <a:br>
              <a:rPr lang="ru-RU" sz="1400" b="1" dirty="0" smtClean="0">
                <a:latin typeface="Times New Roman" pitchFamily="18" charset="0"/>
                <a:cs typeface="Times New Roman" pitchFamily="18" charset="0"/>
              </a:rPr>
            </a:br>
            <a:r>
              <a:rPr lang="ru-RU" sz="1400" b="1" dirty="0" smtClean="0">
                <a:latin typeface="Times New Roman" pitchFamily="18" charset="0"/>
                <a:cs typeface="Times New Roman" pitchFamily="18" charset="0"/>
              </a:rPr>
              <a:t/>
            </a:r>
            <a:br>
              <a:rPr lang="ru-RU" sz="1400" b="1"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400" dirty="0" smtClean="0">
                <a:latin typeface="Times New Roman" pitchFamily="18" charset="0"/>
                <a:cs typeface="Times New Roman" pitchFamily="18" charset="0"/>
              </a:rPr>
              <a:t/>
            </a:r>
            <a:br>
              <a:rPr lang="ru-RU" sz="1400" dirty="0" smtClean="0">
                <a:latin typeface="Times New Roman" pitchFamily="18" charset="0"/>
                <a:cs typeface="Times New Roman" pitchFamily="18" charset="0"/>
              </a:rPr>
            </a:br>
            <a:endParaRPr lang="ru-RU" sz="1400" i="1" dirty="0">
              <a:solidFill>
                <a:srgbClr val="C00000"/>
              </a:solidFill>
              <a:effectLst>
                <a:outerShdw blurRad="38100" dist="38100" dir="2700000" algn="tl">
                  <a:srgbClr val="000000">
                    <a:alpha val="43137"/>
                  </a:srgbClr>
                </a:outerShdw>
              </a:effectLst>
              <a:latin typeface="Times New Roman" pitchFamily="18" charset="0"/>
              <a:ea typeface="Calibri"/>
              <a:cs typeface="Times New Roman" pitchFamily="18" charset="0"/>
            </a:endParaRPr>
          </a:p>
        </p:txBody>
      </p:sp>
      <p:sp>
        <p:nvSpPr>
          <p:cNvPr id="2" name="Номер слайда 1"/>
          <p:cNvSpPr>
            <a:spLocks noGrp="1"/>
          </p:cNvSpPr>
          <p:nvPr>
            <p:ph type="sldNum" sz="quarter" idx="12"/>
          </p:nvPr>
        </p:nvSpPr>
        <p:spPr>
          <a:xfrm>
            <a:off x="6876256" y="4515966"/>
            <a:ext cx="2133600" cy="273844"/>
          </a:xfrm>
        </p:spPr>
        <p:txBody>
          <a:bodyPr/>
          <a:lstStyle/>
          <a:p>
            <a:pPr>
              <a:defRPr/>
            </a:pPr>
            <a:fld id="{FDFA99BA-0E49-403F-91A2-322FB40F5D84}" type="slidenum">
              <a:rPr lang="ru-RU" smtClean="0"/>
              <a:pPr>
                <a:defRPr/>
              </a:pPr>
              <a:t>15</a:t>
            </a:fld>
            <a:endParaRPr lang="ru-RU" dirty="0"/>
          </a:p>
        </p:txBody>
      </p:sp>
      <p:sp>
        <p:nvSpPr>
          <p:cNvPr id="11" name="Заголовок 1"/>
          <p:cNvSpPr txBox="1">
            <a:spLocks/>
          </p:cNvSpPr>
          <p:nvPr/>
        </p:nvSpPr>
        <p:spPr>
          <a:xfrm>
            <a:off x="1115616" y="3943360"/>
            <a:ext cx="8136904" cy="85725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ru-RU" sz="2200" b="1" dirty="0">
              <a:solidFill>
                <a:srgbClr val="C00000"/>
              </a:solidFill>
              <a:effectLst>
                <a:outerShdw blurRad="38100" dist="38100" dir="2700000" algn="tl">
                  <a:srgbClr val="000000">
                    <a:alpha val="43137"/>
                  </a:srgbClr>
                </a:outerShdw>
              </a:effectLst>
              <a:latin typeface="Times New Roman"/>
              <a:ea typeface="Calibri"/>
              <a:cs typeface="Times New Roman"/>
            </a:endParaRPr>
          </a:p>
        </p:txBody>
      </p:sp>
      <p:pic>
        <p:nvPicPr>
          <p:cNvPr id="13" name="Picture 2" descr="C:\Users\Afanaseva\Desktop\сам.pn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23530" y="51471"/>
            <a:ext cx="816609" cy="799070"/>
          </a:xfrm>
          <a:prstGeom prst="rect">
            <a:avLst/>
          </a:prstGeom>
          <a:noFill/>
          <a:extLst>
            <a:ext uri="{909E8E84-426E-40DD-AFC4-6F175D3DCCD1}">
              <a14:hiddenFill xmlns="" xmlns:a14="http://schemas.microsoft.com/office/drawing/2010/main">
                <a:solidFill>
                  <a:srgbClr val="FFFFFF"/>
                </a:solidFill>
              </a14:hiddenFill>
            </a:ext>
          </a:extLst>
        </p:spPr>
      </p:pic>
      <p:pic>
        <p:nvPicPr>
          <p:cNvPr id="6" name="Рисунок 5"/>
          <p:cNvPicPr>
            <a:picLocks noChangeAspect="1"/>
          </p:cNvPicPr>
          <p:nvPr/>
        </p:nvPicPr>
        <p:blipFill>
          <a:blip r:embed="rId5">
            <a:extLst>
              <a:ext uri="{28A0092B-C50C-407E-A947-70E740481C1C}">
                <a14:useLocalDpi xmlns="" xmlns:a14="http://schemas.microsoft.com/office/drawing/2010/main" val="0"/>
              </a:ext>
            </a:extLst>
          </a:blip>
          <a:stretch>
            <a:fillRect/>
          </a:stretch>
        </p:blipFill>
        <p:spPr>
          <a:xfrm>
            <a:off x="4" y="1019368"/>
            <a:ext cx="5724124" cy="3568605"/>
          </a:xfrm>
          <a:prstGeom prst="rect">
            <a:avLst/>
          </a:prstGeom>
        </p:spPr>
      </p:pic>
      <p:pic>
        <p:nvPicPr>
          <p:cNvPr id="7" name="Рисунок 6"/>
          <p:cNvPicPr>
            <a:picLocks noChangeAspect="1"/>
          </p:cNvPicPr>
          <p:nvPr/>
        </p:nvPicPr>
        <p:blipFill>
          <a:blip r:embed="rId6">
            <a:extLst>
              <a:ext uri="{28A0092B-C50C-407E-A947-70E740481C1C}">
                <a14:useLocalDpi xmlns="" xmlns:a14="http://schemas.microsoft.com/office/drawing/2010/main" val="0"/>
              </a:ext>
            </a:extLst>
          </a:blip>
          <a:stretch>
            <a:fillRect/>
          </a:stretch>
        </p:blipFill>
        <p:spPr>
          <a:xfrm>
            <a:off x="5724128" y="1455626"/>
            <a:ext cx="3252912" cy="2232248"/>
          </a:xfrm>
          <a:prstGeom prst="rect">
            <a:avLst/>
          </a:prstGeom>
        </p:spPr>
      </p:pic>
    </p:spTree>
    <p:extLst>
      <p:ext uri="{BB962C8B-B14F-4D97-AF65-F5344CB8AC3E}">
        <p14:creationId xmlns="" xmlns:p14="http://schemas.microsoft.com/office/powerpoint/2010/main" val="1932639126"/>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с двумя вырезанными противолежащими углами 1"/>
          <p:cNvSpPr/>
          <p:nvPr/>
        </p:nvSpPr>
        <p:spPr>
          <a:xfrm>
            <a:off x="1142976" y="4929204"/>
            <a:ext cx="8001024" cy="214296"/>
          </a:xfrm>
          <a:prstGeom prst="snip2DiagRect">
            <a:avLst/>
          </a:prstGeom>
          <a:solidFill>
            <a:srgbClr val="00B050"/>
          </a:solidFill>
          <a:ln>
            <a:solidFill>
              <a:srgbClr val="00B05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ru-RU" dirty="0" smtClean="0">
                <a:latin typeface="Times New Roman" pitchFamily="18" charset="0"/>
                <a:cs typeface="Times New Roman" pitchFamily="18" charset="0"/>
              </a:rPr>
              <a:t>МКУ «Отдел образования  Алексеевского муниципального района РТ»</a:t>
            </a:r>
            <a:endParaRPr lang="ru-RU" dirty="0">
              <a:latin typeface="Times New Roman" pitchFamily="18" charset="0"/>
              <a:cs typeface="Times New Roman" pitchFamily="18" charset="0"/>
            </a:endParaRPr>
          </a:p>
        </p:txBody>
      </p:sp>
      <p:pic>
        <p:nvPicPr>
          <p:cNvPr id="3" name="Рисунок 2" descr="Скриншот 10-08-2016 113908.png"/>
          <p:cNvPicPr>
            <a:picLocks noChangeAspect="1"/>
          </p:cNvPicPr>
          <p:nvPr/>
        </p:nvPicPr>
        <p:blipFill>
          <a:blip r:embed="rId3"/>
          <a:stretch>
            <a:fillRect/>
          </a:stretch>
        </p:blipFill>
        <p:spPr>
          <a:xfrm>
            <a:off x="142844" y="535767"/>
            <a:ext cx="8858312" cy="4271698"/>
          </a:xfrm>
          <a:prstGeom prst="rect">
            <a:avLst/>
          </a:prstGeom>
          <a:ln w="88900" cap="sq" cmpd="thickThin">
            <a:solidFill>
              <a:srgbClr val="000000"/>
            </a:solidFill>
            <a:prstDash val="solid"/>
            <a:miter lim="800000"/>
          </a:ln>
          <a:effectLst>
            <a:innerShdw blurRad="76200">
              <a:srgbClr val="000000"/>
            </a:innerShdw>
          </a:effectLst>
        </p:spPr>
      </p:pic>
      <p:sp>
        <p:nvSpPr>
          <p:cNvPr id="4" name="Текст 2"/>
          <p:cNvSpPr txBox="1">
            <a:spLocks/>
          </p:cNvSpPr>
          <p:nvPr/>
        </p:nvSpPr>
        <p:spPr>
          <a:xfrm>
            <a:off x="285720" y="0"/>
            <a:ext cx="8715436" cy="375032"/>
          </a:xfrm>
          <a:prstGeom prst="rect">
            <a:avLst/>
          </a:prstGeom>
        </p:spPr>
        <p:txBody>
          <a:bodyPr>
            <a:noAutofit/>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ru-RU" sz="3200" b="0" i="0" u="none" strike="noStrike" kern="1200" cap="none" spc="0" normalizeH="0" baseline="0" noProof="0" dirty="0" smtClean="0">
                <a:ln>
                  <a:noFill/>
                </a:ln>
                <a:solidFill>
                  <a:srgbClr val="FF0000"/>
                </a:solidFill>
                <a:effectLst/>
                <a:uLnTx/>
                <a:uFillTx/>
                <a:latin typeface="Arial Black" pitchFamily="34" charset="0"/>
              </a:rPr>
              <a:t>Действие 1. Шаг №1.</a:t>
            </a:r>
            <a:endParaRPr kumimoji="0" lang="ru-RU" sz="3200" b="0" i="0" u="none" strike="noStrike" kern="1200" cap="none" spc="0" normalizeH="0" baseline="0" noProof="0" dirty="0">
              <a:ln>
                <a:noFill/>
              </a:ln>
              <a:solidFill>
                <a:srgbClr val="FF0000"/>
              </a:solidFill>
              <a:effectLst/>
              <a:uLnTx/>
              <a:uFillTx/>
              <a:latin typeface="Arial Black"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с двумя вырезанными противолежащими углами 1"/>
          <p:cNvSpPr/>
          <p:nvPr/>
        </p:nvSpPr>
        <p:spPr>
          <a:xfrm>
            <a:off x="1142976" y="4929204"/>
            <a:ext cx="8001024" cy="214296"/>
          </a:xfrm>
          <a:prstGeom prst="snip2DiagRect">
            <a:avLst/>
          </a:prstGeom>
          <a:solidFill>
            <a:srgbClr val="00B050"/>
          </a:solidFill>
          <a:ln>
            <a:solidFill>
              <a:srgbClr val="00B05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ru-RU" dirty="0" smtClean="0">
                <a:latin typeface="Times New Roman" pitchFamily="18" charset="0"/>
                <a:cs typeface="Times New Roman" pitchFamily="18" charset="0"/>
              </a:rPr>
              <a:t>МКУ «Отдел образования  Алексеевского муниципального района РТ»</a:t>
            </a:r>
            <a:endParaRPr lang="ru-RU" dirty="0">
              <a:latin typeface="Times New Roman" pitchFamily="18" charset="0"/>
              <a:cs typeface="Times New Roman" pitchFamily="18" charset="0"/>
            </a:endParaRPr>
          </a:p>
        </p:txBody>
      </p:sp>
      <p:pic>
        <p:nvPicPr>
          <p:cNvPr id="3" name="Рисунок 2" descr="5.png"/>
          <p:cNvPicPr>
            <a:picLocks noChangeAspect="1"/>
          </p:cNvPicPr>
          <p:nvPr/>
        </p:nvPicPr>
        <p:blipFill>
          <a:blip r:embed="rId3"/>
          <a:stretch>
            <a:fillRect/>
          </a:stretch>
        </p:blipFill>
        <p:spPr>
          <a:xfrm>
            <a:off x="142844" y="482188"/>
            <a:ext cx="9001156" cy="4125545"/>
          </a:xfrm>
          <a:prstGeom prst="rect">
            <a:avLst/>
          </a:prstGeom>
          <a:ln w="88900" cap="sq" cmpd="thickThin">
            <a:solidFill>
              <a:srgbClr val="000000"/>
            </a:solidFill>
            <a:prstDash val="solid"/>
            <a:miter lim="800000"/>
          </a:ln>
          <a:effectLst>
            <a:innerShdw blurRad="76200">
              <a:srgbClr val="000000"/>
            </a:innerShdw>
          </a:effectLst>
        </p:spPr>
      </p:pic>
      <p:sp>
        <p:nvSpPr>
          <p:cNvPr id="4" name="Текст 2"/>
          <p:cNvSpPr txBox="1">
            <a:spLocks/>
          </p:cNvSpPr>
          <p:nvPr/>
        </p:nvSpPr>
        <p:spPr>
          <a:xfrm>
            <a:off x="285720" y="0"/>
            <a:ext cx="8715436" cy="375032"/>
          </a:xfrm>
          <a:prstGeom prst="rect">
            <a:avLst/>
          </a:prstGeom>
        </p:spPr>
        <p:txBody>
          <a:bodyPr>
            <a:noAutofit/>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ru-RU" sz="3200" b="0" i="0" u="none" strike="noStrike" kern="1200" cap="none" spc="0" normalizeH="0" baseline="0" noProof="0" dirty="0" smtClean="0">
                <a:ln>
                  <a:noFill/>
                </a:ln>
                <a:solidFill>
                  <a:srgbClr val="FF0000"/>
                </a:solidFill>
                <a:effectLst/>
                <a:uLnTx/>
                <a:uFillTx/>
                <a:latin typeface="Arial Black" pitchFamily="34" charset="0"/>
              </a:rPr>
              <a:t>Шаг №2.</a:t>
            </a:r>
            <a:endParaRPr kumimoji="0" lang="ru-RU" sz="3200" b="0" i="0" u="none" strike="noStrike" kern="1200" cap="none" spc="0" normalizeH="0" baseline="0" noProof="0" dirty="0">
              <a:ln>
                <a:noFill/>
              </a:ln>
              <a:solidFill>
                <a:srgbClr val="FF0000"/>
              </a:solidFill>
              <a:effectLst/>
              <a:uLnTx/>
              <a:uFillTx/>
              <a:latin typeface="Arial Black"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с двумя вырезанными противолежащими углами 1"/>
          <p:cNvSpPr/>
          <p:nvPr/>
        </p:nvSpPr>
        <p:spPr>
          <a:xfrm>
            <a:off x="1142976" y="4929204"/>
            <a:ext cx="8001024" cy="214296"/>
          </a:xfrm>
          <a:prstGeom prst="snip2DiagRect">
            <a:avLst/>
          </a:prstGeom>
          <a:solidFill>
            <a:srgbClr val="00B050"/>
          </a:solidFill>
          <a:ln>
            <a:solidFill>
              <a:srgbClr val="00B05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ru-RU" dirty="0" smtClean="0">
                <a:latin typeface="Times New Roman" pitchFamily="18" charset="0"/>
                <a:cs typeface="Times New Roman" pitchFamily="18" charset="0"/>
              </a:rPr>
              <a:t>МКУ «Отдел образования  Алексеевского муниципального района РТ»</a:t>
            </a:r>
            <a:endParaRPr lang="ru-RU" dirty="0">
              <a:latin typeface="Times New Roman" pitchFamily="18" charset="0"/>
              <a:cs typeface="Times New Roman" pitchFamily="18" charset="0"/>
            </a:endParaRPr>
          </a:p>
        </p:txBody>
      </p:sp>
      <p:pic>
        <p:nvPicPr>
          <p:cNvPr id="3" name="Рисунок 2" descr="6.png"/>
          <p:cNvPicPr>
            <a:picLocks noChangeAspect="1"/>
          </p:cNvPicPr>
          <p:nvPr/>
        </p:nvPicPr>
        <p:blipFill>
          <a:blip r:embed="rId3"/>
          <a:stretch>
            <a:fillRect/>
          </a:stretch>
        </p:blipFill>
        <p:spPr>
          <a:xfrm>
            <a:off x="142844" y="482188"/>
            <a:ext cx="8858312" cy="4125545"/>
          </a:xfrm>
          <a:prstGeom prst="rect">
            <a:avLst/>
          </a:prstGeom>
          <a:ln w="88900" cap="sq" cmpd="thickThin">
            <a:solidFill>
              <a:srgbClr val="000000"/>
            </a:solidFill>
            <a:prstDash val="solid"/>
            <a:miter lim="800000"/>
          </a:ln>
          <a:effectLst>
            <a:innerShdw blurRad="76200">
              <a:srgbClr val="000000"/>
            </a:innerShdw>
          </a:effectLst>
        </p:spPr>
      </p:pic>
      <p:sp>
        <p:nvSpPr>
          <p:cNvPr id="4" name="Текст 2"/>
          <p:cNvSpPr txBox="1">
            <a:spLocks/>
          </p:cNvSpPr>
          <p:nvPr/>
        </p:nvSpPr>
        <p:spPr>
          <a:xfrm>
            <a:off x="285720" y="0"/>
            <a:ext cx="8715436" cy="375032"/>
          </a:xfrm>
          <a:prstGeom prst="rect">
            <a:avLst/>
          </a:prstGeom>
        </p:spPr>
        <p:txBody>
          <a:bodyPr>
            <a:noAutofit/>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ru-RU" sz="3200" b="0" i="0" u="none" strike="noStrike" kern="1200" cap="none" spc="0" normalizeH="0" baseline="0" noProof="0" dirty="0" smtClean="0">
                <a:ln>
                  <a:noFill/>
                </a:ln>
                <a:solidFill>
                  <a:srgbClr val="FF0000"/>
                </a:solidFill>
                <a:effectLst/>
                <a:uLnTx/>
                <a:uFillTx/>
                <a:latin typeface="Arial Black" pitchFamily="34" charset="0"/>
              </a:rPr>
              <a:t>Шаг №3</a:t>
            </a:r>
            <a:endParaRPr kumimoji="0" lang="ru-RU" sz="3200" b="0" i="0" u="none" strike="noStrike" kern="1200" cap="none" spc="0" normalizeH="0" baseline="0" noProof="0" dirty="0">
              <a:ln>
                <a:noFill/>
              </a:ln>
              <a:solidFill>
                <a:srgbClr val="FF0000"/>
              </a:solidFill>
              <a:effectLst/>
              <a:uLnTx/>
              <a:uFillTx/>
              <a:latin typeface="Arial Black"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с двумя вырезанными противолежащими углами 1"/>
          <p:cNvSpPr/>
          <p:nvPr/>
        </p:nvSpPr>
        <p:spPr>
          <a:xfrm>
            <a:off x="1142976" y="4929204"/>
            <a:ext cx="8001024" cy="214296"/>
          </a:xfrm>
          <a:prstGeom prst="snip2DiagRect">
            <a:avLst/>
          </a:prstGeom>
          <a:solidFill>
            <a:srgbClr val="00B050"/>
          </a:solidFill>
          <a:ln>
            <a:solidFill>
              <a:srgbClr val="00B05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ru-RU" dirty="0" smtClean="0">
                <a:latin typeface="Times New Roman" pitchFamily="18" charset="0"/>
                <a:cs typeface="Times New Roman" pitchFamily="18" charset="0"/>
              </a:rPr>
              <a:t>МКУ «Отдел образования  Алексеевского муниципального района РТ»</a:t>
            </a:r>
            <a:endParaRPr lang="ru-RU" dirty="0">
              <a:latin typeface="Times New Roman" pitchFamily="18" charset="0"/>
              <a:cs typeface="Times New Roman" pitchFamily="18" charset="0"/>
            </a:endParaRPr>
          </a:p>
        </p:txBody>
      </p:sp>
      <p:pic>
        <p:nvPicPr>
          <p:cNvPr id="3" name="Рисунок 2" descr="Скриншот 10-08-2016 140326.png"/>
          <p:cNvPicPr>
            <a:picLocks noChangeAspect="1"/>
          </p:cNvPicPr>
          <p:nvPr/>
        </p:nvPicPr>
        <p:blipFill>
          <a:blip r:embed="rId3"/>
          <a:stretch>
            <a:fillRect/>
          </a:stretch>
        </p:blipFill>
        <p:spPr>
          <a:xfrm>
            <a:off x="142844" y="589345"/>
            <a:ext cx="8786874" cy="4125545"/>
          </a:xfrm>
          <a:prstGeom prst="rect">
            <a:avLst/>
          </a:prstGeom>
          <a:ln w="88900" cap="sq" cmpd="thickThin">
            <a:solidFill>
              <a:srgbClr val="000000"/>
            </a:solidFill>
            <a:prstDash val="solid"/>
            <a:miter lim="800000"/>
          </a:ln>
          <a:effectLst>
            <a:innerShdw blurRad="76200">
              <a:srgbClr val="000000"/>
            </a:innerShdw>
          </a:effectLst>
        </p:spPr>
      </p:pic>
      <p:sp>
        <p:nvSpPr>
          <p:cNvPr id="4" name="Текст 2"/>
          <p:cNvSpPr txBox="1">
            <a:spLocks/>
          </p:cNvSpPr>
          <p:nvPr/>
        </p:nvSpPr>
        <p:spPr>
          <a:xfrm>
            <a:off x="285720" y="0"/>
            <a:ext cx="8715436" cy="375032"/>
          </a:xfrm>
          <a:prstGeom prst="rect">
            <a:avLst/>
          </a:prstGeom>
        </p:spPr>
        <p:txBody>
          <a:bodyPr>
            <a:noAutofit/>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ru-RU" sz="3200" b="0" i="0" u="none" strike="noStrike" kern="1200" cap="none" spc="0" normalizeH="0" baseline="0" noProof="0" dirty="0" smtClean="0">
                <a:ln>
                  <a:noFill/>
                </a:ln>
                <a:solidFill>
                  <a:srgbClr val="FF0000"/>
                </a:solidFill>
                <a:effectLst/>
                <a:uLnTx/>
                <a:uFillTx/>
                <a:latin typeface="Arial Black" pitchFamily="34" charset="0"/>
              </a:rPr>
              <a:t>Действие 2. Шаг №1</a:t>
            </a:r>
            <a:endParaRPr kumimoji="0" lang="ru-RU" sz="3200" b="0" i="0" u="none" strike="noStrike" kern="1200" cap="none" spc="0" normalizeH="0" baseline="0" noProof="0" dirty="0">
              <a:ln>
                <a:noFill/>
              </a:ln>
              <a:solidFill>
                <a:srgbClr val="FF0000"/>
              </a:solidFill>
              <a:effectLst/>
              <a:uLnTx/>
              <a:uFillTx/>
              <a:latin typeface="Arial Black"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p:cNvPicPr>
            <a:picLocks noChangeAspect="1" noChangeArrowheads="1"/>
          </p:cNvPicPr>
          <p:nvPr/>
        </p:nvPicPr>
        <p:blipFill rotWithShape="1">
          <a:blip r:embed="rId2" cstate="print">
            <a:extLst>
              <a:ext uri="{28A0092B-C50C-407E-A947-70E740481C1C}">
                <a14:useLocalDpi xmlns="" xmlns:a14="http://schemas.microsoft.com/office/drawing/2010/main" val="0"/>
              </a:ext>
            </a:extLst>
          </a:blip>
          <a:srcRect b="6704"/>
          <a:stretch/>
        </p:blipFill>
        <p:spPr bwMode="auto">
          <a:xfrm>
            <a:off x="0" y="0"/>
            <a:ext cx="9144000" cy="51435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0" y="1"/>
            <a:ext cx="9144000" cy="857238"/>
          </a:xfrm>
        </p:spPr>
        <p:txBody>
          <a:bodyPr>
            <a:normAutofit/>
          </a:bodyPr>
          <a:lstStyle/>
          <a:p>
            <a:r>
              <a:rPr lang="ru-RU" sz="1800" b="1" dirty="0" smtClean="0">
                <a:solidFill>
                  <a:srgbClr val="FF0000"/>
                </a:solidFill>
                <a:latin typeface="Times New Roman" pitchFamily="18" charset="0"/>
                <a:cs typeface="Times New Roman" pitchFamily="18" charset="0"/>
              </a:rPr>
              <a:t>Регистрация на Портале государственных и муниципальных услуг РТ с привязкой к ЕСИА</a:t>
            </a:r>
            <a:endParaRPr lang="ru-RU" sz="1800" dirty="0"/>
          </a:p>
        </p:txBody>
      </p:sp>
      <p:sp>
        <p:nvSpPr>
          <p:cNvPr id="3" name="Текст 2"/>
          <p:cNvSpPr>
            <a:spLocks noGrp="1"/>
          </p:cNvSpPr>
          <p:nvPr>
            <p:ph type="body" idx="1"/>
          </p:nvPr>
        </p:nvSpPr>
        <p:spPr>
          <a:xfrm>
            <a:off x="0" y="642924"/>
            <a:ext cx="4497388" cy="642942"/>
          </a:xfrm>
        </p:spPr>
        <p:txBody>
          <a:bodyPr>
            <a:noAutofit/>
          </a:bodyPr>
          <a:lstStyle/>
          <a:p>
            <a:pPr algn="ctr"/>
            <a:r>
              <a:rPr lang="ru-RU" sz="1200" dirty="0" smtClean="0">
                <a:solidFill>
                  <a:srgbClr val="0070C0"/>
                </a:solidFill>
                <a:latin typeface="Times New Roman" pitchFamily="18" charset="0"/>
                <a:cs typeface="Times New Roman" pitchFamily="18" charset="0"/>
                <a:hlinkClick r:id="rId3" action="ppaction://hlinkfile"/>
              </a:rPr>
              <a:t>Протокол</a:t>
            </a:r>
            <a:r>
              <a:rPr lang="ru-RU" sz="1200" dirty="0" smtClean="0">
                <a:solidFill>
                  <a:srgbClr val="0070C0"/>
                </a:solidFill>
                <a:latin typeface="Times New Roman" pitchFamily="18" charset="0"/>
                <a:cs typeface="Times New Roman" pitchFamily="18" charset="0"/>
              </a:rPr>
              <a:t> республиканского совещания работников образования в режиме видеоконференции 30 ноября  2017 года</a:t>
            </a:r>
            <a:endParaRPr lang="ru-RU" sz="1200" dirty="0">
              <a:solidFill>
                <a:srgbClr val="0070C0"/>
              </a:solidFill>
              <a:latin typeface="Times New Roman" pitchFamily="18" charset="0"/>
              <a:cs typeface="Times New Roman" pitchFamily="18" charset="0"/>
            </a:endParaRPr>
          </a:p>
        </p:txBody>
      </p:sp>
      <p:pic>
        <p:nvPicPr>
          <p:cNvPr id="8" name="Содержимое 7" descr="Скриншот 14-12-2017 134616.png"/>
          <p:cNvPicPr>
            <a:picLocks noGrp="1" noChangeAspect="1"/>
          </p:cNvPicPr>
          <p:nvPr>
            <p:ph sz="half" idx="2"/>
          </p:nvPr>
        </p:nvPicPr>
        <p:blipFill>
          <a:blip r:embed="rId4"/>
          <a:stretch>
            <a:fillRect/>
          </a:stretch>
        </p:blipFill>
        <p:spPr>
          <a:xfrm>
            <a:off x="285720" y="1255541"/>
            <a:ext cx="3143272" cy="388795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Текст 4"/>
          <p:cNvSpPr>
            <a:spLocks noGrp="1"/>
          </p:cNvSpPr>
          <p:nvPr>
            <p:ph type="body" sz="quarter" idx="3"/>
          </p:nvPr>
        </p:nvSpPr>
        <p:spPr>
          <a:xfrm>
            <a:off x="4645032" y="642924"/>
            <a:ext cx="4356124" cy="642942"/>
          </a:xfrm>
        </p:spPr>
        <p:txBody>
          <a:bodyPr>
            <a:normAutofit fontScale="25000" lnSpcReduction="20000"/>
          </a:bodyPr>
          <a:lstStyle/>
          <a:p>
            <a:pPr algn="ctr"/>
            <a:r>
              <a:rPr lang="ru-RU" sz="4800" dirty="0" smtClean="0">
                <a:solidFill>
                  <a:srgbClr val="0070C0"/>
                </a:solidFill>
                <a:latin typeface="Times New Roman" pitchFamily="18" charset="0"/>
                <a:cs typeface="Times New Roman" pitchFamily="18" charset="0"/>
                <a:hlinkClick r:id="rId5" action="ppaction://hlinkfile"/>
              </a:rPr>
              <a:t>Приказ №456 от 08.12.2017 </a:t>
            </a:r>
            <a:r>
              <a:rPr lang="ru-RU" sz="4800" dirty="0" smtClean="0">
                <a:solidFill>
                  <a:srgbClr val="0070C0"/>
                </a:solidFill>
                <a:latin typeface="Times New Roman" pitchFamily="18" charset="0"/>
                <a:cs typeface="Times New Roman" pitchFamily="18" charset="0"/>
              </a:rPr>
              <a:t>«Об организации обучающих мероприятий по использованию и регистрации в ЕСИА лиц старше 14 лет в образовательных организациях»</a:t>
            </a:r>
            <a:r>
              <a:rPr lang="ru-RU" sz="3600" dirty="0" smtClean="0">
                <a:solidFill>
                  <a:srgbClr val="0070C0"/>
                </a:solidFill>
                <a:latin typeface="Times New Roman" pitchFamily="18" charset="0"/>
                <a:cs typeface="Times New Roman" pitchFamily="18" charset="0"/>
              </a:rPr>
              <a:t/>
            </a:r>
            <a:br>
              <a:rPr lang="ru-RU" sz="3600" dirty="0" smtClean="0">
                <a:solidFill>
                  <a:srgbClr val="0070C0"/>
                </a:solidFill>
                <a:latin typeface="Times New Roman" pitchFamily="18" charset="0"/>
                <a:cs typeface="Times New Roman" pitchFamily="18" charset="0"/>
              </a:rPr>
            </a:br>
            <a:endParaRPr lang="ru-RU" dirty="0">
              <a:solidFill>
                <a:srgbClr val="0070C0"/>
              </a:solidFill>
            </a:endParaRPr>
          </a:p>
        </p:txBody>
      </p:sp>
      <p:pic>
        <p:nvPicPr>
          <p:cNvPr id="9" name="Содержимое 8" descr="Скриншот 14-12-2017 134753.png"/>
          <p:cNvPicPr>
            <a:picLocks noGrp="1" noChangeAspect="1"/>
          </p:cNvPicPr>
          <p:nvPr>
            <p:ph sz="quarter" idx="4"/>
          </p:nvPr>
        </p:nvPicPr>
        <p:blipFill>
          <a:blip r:embed="rId6"/>
          <a:stretch>
            <a:fillRect/>
          </a:stretch>
        </p:blipFill>
        <p:spPr>
          <a:xfrm>
            <a:off x="5429256" y="1214428"/>
            <a:ext cx="3357586" cy="392907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Номер слайда 6"/>
          <p:cNvSpPr>
            <a:spLocks noGrp="1"/>
          </p:cNvSpPr>
          <p:nvPr>
            <p:ph type="sldNum" sz="quarter" idx="12"/>
          </p:nvPr>
        </p:nvSpPr>
        <p:spPr/>
        <p:txBody>
          <a:bodyPr/>
          <a:lstStyle/>
          <a:p>
            <a:fld id="{905E0CB1-8A1B-4CAB-B415-0D4429571300}" type="slidenum">
              <a:rPr lang="ru-RU" smtClean="0"/>
              <a:pPr/>
              <a:t>2</a:t>
            </a:fld>
            <a:endParaRPr lang="ru-RU"/>
          </a:p>
        </p:txBody>
      </p:sp>
      <p:pic>
        <p:nvPicPr>
          <p:cNvPr id="10" name="Рисунок 9" descr="112814_0911_8 (1).jpg"/>
          <p:cNvPicPr>
            <a:picLocks noChangeAspect="1"/>
          </p:cNvPicPr>
          <p:nvPr/>
        </p:nvPicPr>
        <p:blipFill>
          <a:blip r:embed="rId7"/>
          <a:stretch>
            <a:fillRect/>
          </a:stretch>
        </p:blipFill>
        <p:spPr>
          <a:xfrm>
            <a:off x="3571868" y="3143236"/>
            <a:ext cx="1714512" cy="2000264"/>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с двумя вырезанными противолежащими углами 1"/>
          <p:cNvSpPr/>
          <p:nvPr/>
        </p:nvSpPr>
        <p:spPr>
          <a:xfrm>
            <a:off x="1142976" y="4929204"/>
            <a:ext cx="8001024" cy="214296"/>
          </a:xfrm>
          <a:prstGeom prst="snip2DiagRect">
            <a:avLst/>
          </a:prstGeom>
          <a:solidFill>
            <a:srgbClr val="00B050"/>
          </a:solidFill>
          <a:ln>
            <a:solidFill>
              <a:srgbClr val="00B05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ru-RU" dirty="0" smtClean="0">
                <a:latin typeface="Times New Roman" pitchFamily="18" charset="0"/>
                <a:cs typeface="Times New Roman" pitchFamily="18" charset="0"/>
              </a:rPr>
              <a:t>МКУ «Отдел образования  Алексеевского муниципального района РТ»</a:t>
            </a:r>
            <a:endParaRPr lang="ru-RU" dirty="0">
              <a:latin typeface="Times New Roman" pitchFamily="18" charset="0"/>
              <a:cs typeface="Times New Roman" pitchFamily="18" charset="0"/>
            </a:endParaRPr>
          </a:p>
        </p:txBody>
      </p:sp>
      <p:pic>
        <p:nvPicPr>
          <p:cNvPr id="3" name="Рисунок 2" descr="Скриншот 10-08-2016 132524.png"/>
          <p:cNvPicPr>
            <a:picLocks noChangeAspect="1"/>
          </p:cNvPicPr>
          <p:nvPr/>
        </p:nvPicPr>
        <p:blipFill>
          <a:blip r:embed="rId3"/>
          <a:stretch>
            <a:fillRect/>
          </a:stretch>
        </p:blipFill>
        <p:spPr>
          <a:xfrm>
            <a:off x="142844" y="582662"/>
            <a:ext cx="8786874" cy="3978176"/>
          </a:xfrm>
          <a:prstGeom prst="rect">
            <a:avLst/>
          </a:prstGeom>
          <a:ln w="88900" cap="sq" cmpd="thickThin">
            <a:solidFill>
              <a:srgbClr val="000000"/>
            </a:solidFill>
            <a:prstDash val="solid"/>
            <a:miter lim="800000"/>
          </a:ln>
          <a:effectLst>
            <a:innerShdw blurRad="76200">
              <a:srgbClr val="000000"/>
            </a:innerShdw>
          </a:effectLst>
        </p:spPr>
      </p:pic>
      <p:sp>
        <p:nvSpPr>
          <p:cNvPr id="4" name="Текст 2"/>
          <p:cNvSpPr txBox="1">
            <a:spLocks/>
          </p:cNvSpPr>
          <p:nvPr/>
        </p:nvSpPr>
        <p:spPr>
          <a:xfrm>
            <a:off x="285720" y="0"/>
            <a:ext cx="8715436" cy="375032"/>
          </a:xfrm>
          <a:prstGeom prst="rect">
            <a:avLst/>
          </a:prstGeom>
        </p:spPr>
        <p:txBody>
          <a:bodyPr>
            <a:noAutofit/>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ru-RU" sz="3200" b="0" i="0" u="none" strike="noStrike" kern="1200" cap="none" spc="0" normalizeH="0" baseline="0" noProof="0" dirty="0" smtClean="0">
                <a:ln>
                  <a:noFill/>
                </a:ln>
                <a:solidFill>
                  <a:srgbClr val="FF0000"/>
                </a:solidFill>
                <a:effectLst/>
                <a:uLnTx/>
                <a:uFillTx/>
                <a:latin typeface="Arial Black" pitchFamily="34" charset="0"/>
              </a:rPr>
              <a:t> Шаг №2</a:t>
            </a:r>
            <a:endParaRPr kumimoji="0" lang="ru-RU" sz="3200" b="0" i="0" u="none" strike="noStrike" kern="1200" cap="none" spc="0" normalizeH="0" baseline="0" noProof="0" dirty="0">
              <a:ln>
                <a:noFill/>
              </a:ln>
              <a:solidFill>
                <a:srgbClr val="FF0000"/>
              </a:solidFill>
              <a:effectLst/>
              <a:uLnTx/>
              <a:uFillTx/>
              <a:latin typeface="Arial Black"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с двумя вырезанными противолежащими углами 1"/>
          <p:cNvSpPr/>
          <p:nvPr/>
        </p:nvSpPr>
        <p:spPr>
          <a:xfrm>
            <a:off x="1142976" y="4929204"/>
            <a:ext cx="8001024" cy="214296"/>
          </a:xfrm>
          <a:prstGeom prst="snip2DiagRect">
            <a:avLst/>
          </a:prstGeom>
          <a:solidFill>
            <a:srgbClr val="00B050"/>
          </a:solidFill>
          <a:ln>
            <a:solidFill>
              <a:srgbClr val="00B05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ru-RU" dirty="0" smtClean="0">
                <a:latin typeface="Times New Roman" pitchFamily="18" charset="0"/>
                <a:cs typeface="Times New Roman" pitchFamily="18" charset="0"/>
              </a:rPr>
              <a:t>МКУ «Отдел образования  Алексеевского муниципального района РТ»</a:t>
            </a:r>
            <a:endParaRPr lang="ru-RU" dirty="0">
              <a:latin typeface="Times New Roman" pitchFamily="18" charset="0"/>
              <a:cs typeface="Times New Roman" pitchFamily="18" charset="0"/>
            </a:endParaRPr>
          </a:p>
        </p:txBody>
      </p:sp>
      <p:pic>
        <p:nvPicPr>
          <p:cNvPr id="4" name="Рисунок 3" descr="Скриншот 10-08-2016 140717.png"/>
          <p:cNvPicPr>
            <a:picLocks noChangeAspect="1"/>
          </p:cNvPicPr>
          <p:nvPr/>
        </p:nvPicPr>
        <p:blipFill>
          <a:blip r:embed="rId3"/>
          <a:stretch>
            <a:fillRect/>
          </a:stretch>
        </p:blipFill>
        <p:spPr>
          <a:xfrm>
            <a:off x="357159" y="714362"/>
            <a:ext cx="8358245" cy="4060960"/>
          </a:xfrm>
          <a:prstGeom prst="rect">
            <a:avLst/>
          </a:prstGeom>
          <a:ln w="88900" cap="sq" cmpd="thickThin">
            <a:solidFill>
              <a:srgbClr val="000000"/>
            </a:solidFill>
            <a:prstDash val="solid"/>
            <a:miter lim="800000"/>
          </a:ln>
          <a:effectLst>
            <a:innerShdw blurRad="76200">
              <a:srgbClr val="000000"/>
            </a:innerShdw>
          </a:effectLst>
        </p:spPr>
      </p:pic>
      <p:sp>
        <p:nvSpPr>
          <p:cNvPr id="5" name="Текст 2"/>
          <p:cNvSpPr txBox="1">
            <a:spLocks/>
          </p:cNvSpPr>
          <p:nvPr/>
        </p:nvSpPr>
        <p:spPr>
          <a:xfrm>
            <a:off x="285720" y="0"/>
            <a:ext cx="8715436" cy="375032"/>
          </a:xfrm>
          <a:prstGeom prst="rect">
            <a:avLst/>
          </a:prstGeom>
        </p:spPr>
        <p:txBody>
          <a:bodyPr>
            <a:noAutofit/>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ru-RU" sz="3200" b="0" i="0" u="none" strike="noStrike" kern="1200" cap="none" spc="0" normalizeH="0" baseline="0" noProof="0" dirty="0" smtClean="0">
                <a:ln>
                  <a:noFill/>
                </a:ln>
                <a:solidFill>
                  <a:srgbClr val="FF0000"/>
                </a:solidFill>
                <a:effectLst/>
                <a:uLnTx/>
                <a:uFillTx/>
                <a:latin typeface="Arial Black" pitchFamily="34" charset="0"/>
              </a:rPr>
              <a:t>Действие 3. Шаг 1</a:t>
            </a:r>
            <a:endParaRPr kumimoji="0" lang="ru-RU" sz="3200" b="0" i="0" u="none" strike="noStrike" kern="1200" cap="none" spc="0" normalizeH="0" baseline="0" noProof="0" dirty="0">
              <a:ln>
                <a:noFill/>
              </a:ln>
              <a:solidFill>
                <a:srgbClr val="FF0000"/>
              </a:solidFill>
              <a:effectLst/>
              <a:uLnTx/>
              <a:uFillTx/>
              <a:latin typeface="Arial Black"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с двумя вырезанными противолежащими углами 1"/>
          <p:cNvSpPr/>
          <p:nvPr/>
        </p:nvSpPr>
        <p:spPr>
          <a:xfrm>
            <a:off x="1142976" y="4786328"/>
            <a:ext cx="8001024" cy="357172"/>
          </a:xfrm>
          <a:prstGeom prst="snip2DiagRect">
            <a:avLst/>
          </a:prstGeom>
          <a:solidFill>
            <a:srgbClr val="00B050"/>
          </a:solidFill>
          <a:ln>
            <a:solidFill>
              <a:srgbClr val="00B05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ru-RU" dirty="0" smtClean="0">
                <a:latin typeface="Times New Roman" pitchFamily="18" charset="0"/>
                <a:cs typeface="Times New Roman" pitchFamily="18" charset="0"/>
              </a:rPr>
              <a:t>МКУ «Отдел образования  Алексеевского муниципального района РТ»</a:t>
            </a:r>
            <a:endParaRPr lang="ru-RU" dirty="0">
              <a:latin typeface="Times New Roman" pitchFamily="18" charset="0"/>
              <a:cs typeface="Times New Roman" pitchFamily="18" charset="0"/>
            </a:endParaRPr>
          </a:p>
        </p:txBody>
      </p:sp>
      <p:pic>
        <p:nvPicPr>
          <p:cNvPr id="3" name="Рисунок 2" descr="Скриншот 10-08-2016 131824.png"/>
          <p:cNvPicPr>
            <a:picLocks noChangeAspect="1"/>
          </p:cNvPicPr>
          <p:nvPr/>
        </p:nvPicPr>
        <p:blipFill>
          <a:blip r:embed="rId3"/>
          <a:stretch>
            <a:fillRect/>
          </a:stretch>
        </p:blipFill>
        <p:spPr>
          <a:xfrm>
            <a:off x="214282" y="589346"/>
            <a:ext cx="8715436" cy="3857652"/>
          </a:xfrm>
          <a:prstGeom prst="rect">
            <a:avLst/>
          </a:prstGeom>
          <a:ln w="88900" cap="sq" cmpd="thickThin">
            <a:solidFill>
              <a:srgbClr val="000000"/>
            </a:solidFill>
            <a:prstDash val="solid"/>
            <a:miter lim="800000"/>
          </a:ln>
          <a:effectLst>
            <a:innerShdw blurRad="76200">
              <a:srgbClr val="000000"/>
            </a:innerShdw>
          </a:effectLst>
        </p:spPr>
      </p:pic>
      <p:sp>
        <p:nvSpPr>
          <p:cNvPr id="4" name="Текст 2"/>
          <p:cNvSpPr txBox="1">
            <a:spLocks/>
          </p:cNvSpPr>
          <p:nvPr/>
        </p:nvSpPr>
        <p:spPr>
          <a:xfrm>
            <a:off x="285720" y="1"/>
            <a:ext cx="8715436" cy="428610"/>
          </a:xfrm>
          <a:prstGeom prst="rect">
            <a:avLst/>
          </a:prstGeom>
        </p:spPr>
        <p:txBody>
          <a:bodyPr>
            <a:noAutofit/>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ru-RU" sz="3200" b="0" i="0" u="none" strike="noStrike" kern="1200" cap="none" spc="0" normalizeH="0" baseline="0" noProof="0" dirty="0" smtClean="0">
                <a:ln>
                  <a:noFill/>
                </a:ln>
                <a:solidFill>
                  <a:srgbClr val="FF0000"/>
                </a:solidFill>
                <a:effectLst/>
                <a:uLnTx/>
                <a:uFillTx/>
                <a:latin typeface="Arial Black" pitchFamily="34" charset="0"/>
              </a:rPr>
              <a:t>Шаг №2</a:t>
            </a:r>
            <a:endParaRPr kumimoji="0" lang="ru-RU" sz="3200" b="0" i="0" u="none" strike="noStrike" kern="1200" cap="none" spc="0" normalizeH="0" baseline="0" noProof="0" dirty="0">
              <a:ln>
                <a:noFill/>
              </a:ln>
              <a:solidFill>
                <a:srgbClr val="FF0000"/>
              </a:solidFill>
              <a:effectLst/>
              <a:uLnTx/>
              <a:uFillTx/>
              <a:latin typeface="Arial Black"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с двумя вырезанными противолежащими углами 1"/>
          <p:cNvSpPr/>
          <p:nvPr/>
        </p:nvSpPr>
        <p:spPr>
          <a:xfrm>
            <a:off x="1142976" y="4929204"/>
            <a:ext cx="8001024" cy="214296"/>
          </a:xfrm>
          <a:prstGeom prst="snip2DiagRect">
            <a:avLst/>
          </a:prstGeom>
          <a:solidFill>
            <a:srgbClr val="00B050"/>
          </a:solidFill>
          <a:ln>
            <a:solidFill>
              <a:srgbClr val="00B05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ru-RU" dirty="0" smtClean="0"/>
              <a:t>МКУ «Отдел образования  Алексеевского муниципального района РТ»</a:t>
            </a:r>
            <a:endParaRPr lang="ru-RU" dirty="0"/>
          </a:p>
        </p:txBody>
      </p:sp>
      <p:pic>
        <p:nvPicPr>
          <p:cNvPr id="3" name="Рисунок 2" descr="4.png"/>
          <p:cNvPicPr>
            <a:picLocks noChangeAspect="1"/>
          </p:cNvPicPr>
          <p:nvPr/>
        </p:nvPicPr>
        <p:blipFill>
          <a:blip r:embed="rId3"/>
          <a:stretch>
            <a:fillRect/>
          </a:stretch>
        </p:blipFill>
        <p:spPr>
          <a:xfrm>
            <a:off x="142844" y="428610"/>
            <a:ext cx="8858312" cy="4572032"/>
          </a:xfrm>
          <a:prstGeom prst="rect">
            <a:avLst/>
          </a:prstGeom>
          <a:ln w="88900" cap="sq" cmpd="thickThin">
            <a:solidFill>
              <a:srgbClr val="000000"/>
            </a:solidFill>
            <a:prstDash val="solid"/>
            <a:miter lim="800000"/>
          </a:ln>
          <a:effectLst>
            <a:innerShdw blurRad="76200">
              <a:srgbClr val="000000"/>
            </a:innerShdw>
          </a:effectLst>
        </p:spPr>
      </p:pic>
      <p:sp>
        <p:nvSpPr>
          <p:cNvPr id="4" name="Текст 2"/>
          <p:cNvSpPr txBox="1">
            <a:spLocks/>
          </p:cNvSpPr>
          <p:nvPr/>
        </p:nvSpPr>
        <p:spPr>
          <a:xfrm>
            <a:off x="285720" y="0"/>
            <a:ext cx="8715436" cy="375032"/>
          </a:xfrm>
          <a:prstGeom prst="rect">
            <a:avLst/>
          </a:prstGeom>
        </p:spPr>
        <p:txBody>
          <a:bodyPr>
            <a:noAutofit/>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ru-RU" sz="3200" b="0" i="0" u="none" strike="noStrike" kern="1200" cap="none" spc="0" normalizeH="0" baseline="0" noProof="0" dirty="0" smtClean="0">
                <a:ln>
                  <a:noFill/>
                </a:ln>
                <a:solidFill>
                  <a:srgbClr val="FF0000"/>
                </a:solidFill>
                <a:effectLst/>
                <a:uLnTx/>
                <a:uFillTx/>
                <a:latin typeface="Arial Black" pitchFamily="34" charset="0"/>
              </a:rPr>
              <a:t>Шаг №3</a:t>
            </a:r>
            <a:endParaRPr kumimoji="0" lang="ru-RU" sz="3200" b="0" i="0" u="none" strike="noStrike" kern="1200" cap="none" spc="0" normalizeH="0" baseline="0" noProof="0" dirty="0">
              <a:ln>
                <a:noFill/>
              </a:ln>
              <a:solidFill>
                <a:srgbClr val="FF0000"/>
              </a:solidFill>
              <a:effectLst/>
              <a:uLnTx/>
              <a:uFillTx/>
              <a:latin typeface="Arial Black"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b="6704"/>
          <a:stretch/>
        </p:blipFill>
        <p:spPr bwMode="auto">
          <a:xfrm>
            <a:off x="4" y="0"/>
            <a:ext cx="9193213" cy="51435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2" name="Прямоугольник 11"/>
          <p:cNvSpPr/>
          <p:nvPr/>
        </p:nvSpPr>
        <p:spPr>
          <a:xfrm>
            <a:off x="1616649" y="4751663"/>
            <a:ext cx="7505205" cy="400110"/>
          </a:xfrm>
          <a:prstGeom prst="rect">
            <a:avLst/>
          </a:prstGeom>
        </p:spPr>
        <p:txBody>
          <a:bodyPr wrap="square">
            <a:spAutoFit/>
          </a:bodyPr>
          <a:lstStyle/>
          <a:p>
            <a:pPr algn="r"/>
            <a:r>
              <a:rPr lang="ru-RU" sz="2000" b="1" dirty="0">
                <a:solidFill>
                  <a:schemeClr val="bg1"/>
                </a:solidFill>
              </a:rPr>
              <a:t>Татарстан </a:t>
            </a:r>
            <a:r>
              <a:rPr lang="ru-RU" sz="2000" b="1" dirty="0" err="1">
                <a:solidFill>
                  <a:schemeClr val="bg1"/>
                </a:solidFill>
              </a:rPr>
              <a:t>Республикасы</a:t>
            </a:r>
            <a:r>
              <a:rPr lang="ru-RU" sz="2000" b="1" dirty="0">
                <a:solidFill>
                  <a:schemeClr val="bg1"/>
                </a:solidFill>
              </a:rPr>
              <a:t> Мәгариф </a:t>
            </a:r>
            <a:r>
              <a:rPr lang="ru-RU" sz="2000" b="1" dirty="0" err="1">
                <a:solidFill>
                  <a:schemeClr val="bg1"/>
                </a:solidFill>
              </a:rPr>
              <a:t>һәм</a:t>
            </a:r>
            <a:r>
              <a:rPr lang="ru-RU" sz="2000" b="1" dirty="0">
                <a:solidFill>
                  <a:schemeClr val="bg1"/>
                </a:solidFill>
              </a:rPr>
              <a:t> </a:t>
            </a:r>
            <a:r>
              <a:rPr lang="ru-RU" sz="2000" b="1" dirty="0" err="1">
                <a:solidFill>
                  <a:schemeClr val="bg1"/>
                </a:solidFill>
              </a:rPr>
              <a:t>фән</a:t>
            </a:r>
            <a:r>
              <a:rPr lang="ru-RU" sz="2000" b="1" dirty="0">
                <a:solidFill>
                  <a:schemeClr val="bg1"/>
                </a:solidFill>
              </a:rPr>
              <a:t> </a:t>
            </a:r>
            <a:r>
              <a:rPr lang="ru-RU" sz="2000" b="1" dirty="0" err="1">
                <a:solidFill>
                  <a:schemeClr val="bg1"/>
                </a:solidFill>
              </a:rPr>
              <a:t>министрлыгы</a:t>
            </a:r>
            <a:endParaRPr lang="ru-RU" sz="2000" b="1" dirty="0">
              <a:solidFill>
                <a:schemeClr val="bg1"/>
              </a:solidFill>
            </a:endParaRPr>
          </a:p>
        </p:txBody>
      </p:sp>
      <p:sp>
        <p:nvSpPr>
          <p:cNvPr id="16" name="Заголовок 1"/>
          <p:cNvSpPr>
            <a:spLocks noGrp="1"/>
          </p:cNvSpPr>
          <p:nvPr>
            <p:ph type="title"/>
          </p:nvPr>
        </p:nvSpPr>
        <p:spPr>
          <a:xfrm>
            <a:off x="990600" y="51471"/>
            <a:ext cx="7973888" cy="854968"/>
          </a:xfrm>
        </p:spPr>
        <p:txBody>
          <a:bodyPr>
            <a:noAutofit/>
          </a:bodyPr>
          <a:lstStyle/>
          <a:p>
            <a:pPr marL="5776"/>
            <a:r>
              <a:rPr lang="ru-RU" sz="2400" b="1" kern="0" dirty="0">
                <a:solidFill>
                  <a:srgbClr val="0070C0"/>
                </a:solidFill>
                <a:latin typeface="Times New Roman" pitchFamily="18" charset="0"/>
                <a:cs typeface="Times New Roman" pitchFamily="18" charset="0"/>
              </a:rPr>
              <a:t>ПОРУЧЕНИЯ ОТВЕТСТВЕННЫМ ЛИЦАМ</a:t>
            </a:r>
          </a:p>
        </p:txBody>
      </p:sp>
      <p:sp>
        <p:nvSpPr>
          <p:cNvPr id="15" name="Содержимое 14"/>
          <p:cNvSpPr>
            <a:spLocks noGrp="1"/>
          </p:cNvSpPr>
          <p:nvPr>
            <p:ph idx="1"/>
          </p:nvPr>
        </p:nvSpPr>
        <p:spPr>
          <a:xfrm>
            <a:off x="457200" y="850542"/>
            <a:ext cx="8229600" cy="3575469"/>
          </a:xfrm>
        </p:spPr>
        <p:txBody>
          <a:bodyPr>
            <a:normAutofit fontScale="92500"/>
          </a:bodyPr>
          <a:lstStyle/>
          <a:p>
            <a:pPr algn="just"/>
            <a:r>
              <a:rPr lang="ru-RU" sz="2100" dirty="0" smtClean="0">
                <a:latin typeface="Times New Roman" panose="02020603050405020304" pitchFamily="18" charset="0"/>
                <a:cs typeface="Times New Roman" panose="02020603050405020304" pitchFamily="18" charset="0"/>
              </a:rPr>
              <a:t>Привести в соответствие наименования образовательных организаций размещенных на сайте, наименованиям, указанным в выданных лицензиях на образовательную деятельность; </a:t>
            </a:r>
          </a:p>
          <a:p>
            <a:pPr algn="just"/>
            <a:r>
              <a:rPr lang="ru-RU" sz="2000" dirty="0" smtClean="0">
                <a:latin typeface="Times New Roman" panose="02020603050405020304" pitchFamily="18" charset="0"/>
                <a:cs typeface="Times New Roman" panose="02020603050405020304" pitchFamily="18" charset="0"/>
              </a:rPr>
              <a:t>Исключить случаи размещения в разделах официальных документов лицензий, утративших свою силу или переоформленных к настоящему времени.</a:t>
            </a:r>
          </a:p>
          <a:p>
            <a:pPr algn="just"/>
            <a:r>
              <a:rPr lang="ru-RU" sz="2000" dirty="0" smtClean="0">
                <a:latin typeface="Times New Roman" panose="02020603050405020304" pitchFamily="18" charset="0"/>
                <a:cs typeface="Times New Roman" panose="02020603050405020304" pitchFamily="18" charset="0"/>
              </a:rPr>
              <a:t>Привести в соответствие </a:t>
            </a:r>
            <a:r>
              <a:rPr lang="ru-RU" sz="2000" b="1" dirty="0" smtClean="0">
                <a:latin typeface="Times New Roman" panose="02020603050405020304" pitchFamily="18" charset="0"/>
                <a:cs typeface="Times New Roman" panose="02020603050405020304" pitchFamily="18" charset="0"/>
                <a:hlinkClick r:id="rId4" action="ppaction://hlinkfile"/>
              </a:rPr>
              <a:t>структуру</a:t>
            </a:r>
            <a:r>
              <a:rPr lang="ru-RU" sz="2000" dirty="0" smtClean="0">
                <a:latin typeface="Times New Roman" panose="02020603050405020304" pitchFamily="18" charset="0"/>
                <a:cs typeface="Times New Roman" panose="02020603050405020304" pitchFamily="18" charset="0"/>
              </a:rPr>
              <a:t> официального сайта ОО согласно </a:t>
            </a:r>
            <a:r>
              <a:rPr lang="ru-RU" sz="2000" dirty="0" smtClean="0">
                <a:latin typeface="Times New Roman" pitchFamily="18" charset="0"/>
                <a:cs typeface="Times New Roman" pitchFamily="18" charset="0"/>
                <a:hlinkClick r:id="rId5" action="ppaction://hlinkfile"/>
              </a:rPr>
              <a:t>ФЗ </a:t>
            </a:r>
            <a:r>
              <a:rPr lang="ru-RU" sz="2000" dirty="0">
                <a:latin typeface="Times New Roman" pitchFamily="18" charset="0"/>
                <a:cs typeface="Times New Roman" pitchFamily="18" charset="0"/>
                <a:hlinkClick r:id="rId5" action="ppaction://hlinkfile"/>
              </a:rPr>
              <a:t>«Об образовании РФ» </a:t>
            </a:r>
            <a:r>
              <a:rPr lang="ru-RU" sz="2000" dirty="0">
                <a:latin typeface="Times New Roman" pitchFamily="18" charset="0"/>
                <a:cs typeface="Times New Roman" pitchFamily="18" charset="0"/>
              </a:rPr>
              <a:t>№ 273-ФЗ </a:t>
            </a:r>
            <a:r>
              <a:rPr lang="en-US" sz="2000" dirty="0">
                <a:latin typeface="Times New Roman" pitchFamily="18" charset="0"/>
                <a:cs typeface="Times New Roman" pitchFamily="18" charset="0"/>
              </a:rPr>
              <a:t>[</a:t>
            </a:r>
            <a:r>
              <a:rPr lang="ru-RU" sz="2000" dirty="0">
                <a:latin typeface="Times New Roman" pitchFamily="18" charset="0"/>
                <a:cs typeface="Times New Roman" pitchFamily="18" charset="0"/>
              </a:rPr>
              <a:t>Глава 3</a:t>
            </a:r>
            <a:r>
              <a:rPr lang="en-US" sz="2000" dirty="0">
                <a:latin typeface="Times New Roman" pitchFamily="18" charset="0"/>
                <a:cs typeface="Times New Roman" pitchFamily="18" charset="0"/>
              </a:rPr>
              <a:t>]</a:t>
            </a:r>
            <a:r>
              <a:rPr lang="ru-RU" sz="2000" dirty="0">
                <a:latin typeface="Times New Roman" pitchFamily="18" charset="0"/>
                <a:cs typeface="Times New Roman" pitchFamily="18" charset="0"/>
              </a:rPr>
              <a:t> Статья </a:t>
            </a:r>
            <a:r>
              <a:rPr lang="ru-RU" sz="2000" dirty="0" smtClean="0">
                <a:latin typeface="Times New Roman" pitchFamily="18" charset="0"/>
                <a:cs typeface="Times New Roman" pitchFamily="18" charset="0"/>
              </a:rPr>
              <a:t>29,</a:t>
            </a:r>
            <a:r>
              <a:rPr lang="ru-RU" sz="2000" dirty="0">
                <a:latin typeface="Times New Roman" pitchFamily="18" charset="0"/>
                <a:cs typeface="Times New Roman" pitchFamily="18" charset="0"/>
                <a:hlinkClick r:id="rId6" action="ppaction://hlinkfile"/>
              </a:rPr>
              <a:t> Постановление</a:t>
            </a:r>
            <a:r>
              <a:rPr lang="ru-RU" sz="2000" dirty="0">
                <a:latin typeface="Times New Roman" pitchFamily="18" charset="0"/>
                <a:cs typeface="Times New Roman" pitchFamily="18" charset="0"/>
              </a:rPr>
              <a:t> Правительства Российской Федерации от 10 июля 2013 г. № 582</a:t>
            </a:r>
            <a:br>
              <a:rPr lang="ru-RU" sz="2000" dirty="0">
                <a:latin typeface="Times New Roman" pitchFamily="18" charset="0"/>
                <a:cs typeface="Times New Roman" pitchFamily="18" charset="0"/>
              </a:rPr>
            </a:br>
            <a:endParaRPr lang="ru-RU" sz="2000" dirty="0" smtClean="0">
              <a:latin typeface="Times New Roman" panose="02020603050405020304" pitchFamily="18" charset="0"/>
              <a:cs typeface="Times New Roman" panose="02020603050405020304" pitchFamily="18" charset="0"/>
            </a:endParaRPr>
          </a:p>
          <a:p>
            <a:pPr marL="0" indent="0">
              <a:buNone/>
            </a:pPr>
            <a:r>
              <a:rPr lang="ru-RU" sz="2200" b="1" dirty="0">
                <a:solidFill>
                  <a:schemeClr val="accent2">
                    <a:lumMod val="75000"/>
                  </a:schemeClr>
                </a:solidFill>
                <a:latin typeface="Times New Roman" panose="02020603050405020304" pitchFamily="18" charset="0"/>
                <a:cs typeface="Times New Roman" panose="02020603050405020304" pitchFamily="18" charset="0"/>
              </a:rPr>
              <a:t>Срок исполнения: до </a:t>
            </a:r>
            <a:r>
              <a:rPr lang="ru-RU" sz="2200" b="1" dirty="0" smtClean="0">
                <a:solidFill>
                  <a:schemeClr val="accent2">
                    <a:lumMod val="75000"/>
                  </a:schemeClr>
                </a:solidFill>
                <a:latin typeface="Times New Roman" panose="02020603050405020304" pitchFamily="18" charset="0"/>
                <a:cs typeface="Times New Roman" panose="02020603050405020304" pitchFamily="18" charset="0"/>
              </a:rPr>
              <a:t>25 декабря 2017 года</a:t>
            </a:r>
            <a:endParaRPr lang="ru-RU" sz="2200" dirty="0">
              <a:latin typeface="Times New Roman" panose="02020603050405020304" pitchFamily="18" charset="0"/>
              <a:cs typeface="Times New Roman" panose="02020603050405020304" pitchFamily="18" charset="0"/>
            </a:endParaRPr>
          </a:p>
          <a:p>
            <a:endParaRPr lang="ru-RU" dirty="0"/>
          </a:p>
        </p:txBody>
      </p:sp>
      <p:sp>
        <p:nvSpPr>
          <p:cNvPr id="2" name="Номер слайда 1"/>
          <p:cNvSpPr>
            <a:spLocks noGrp="1"/>
          </p:cNvSpPr>
          <p:nvPr>
            <p:ph type="sldNum" sz="quarter" idx="12"/>
          </p:nvPr>
        </p:nvSpPr>
        <p:spPr>
          <a:xfrm>
            <a:off x="6876256" y="4515966"/>
            <a:ext cx="2133600" cy="273844"/>
          </a:xfrm>
        </p:spPr>
        <p:txBody>
          <a:bodyPr/>
          <a:lstStyle/>
          <a:p>
            <a:pPr>
              <a:defRPr/>
            </a:pPr>
            <a:fld id="{FDFA99BA-0E49-403F-91A2-322FB40F5D84}" type="slidenum">
              <a:rPr lang="ru-RU" smtClean="0"/>
              <a:pPr>
                <a:defRPr/>
              </a:pPr>
              <a:t>24</a:t>
            </a:fld>
            <a:endParaRPr lang="ru-RU" dirty="0"/>
          </a:p>
        </p:txBody>
      </p:sp>
      <p:sp>
        <p:nvSpPr>
          <p:cNvPr id="11" name="Заголовок 1"/>
          <p:cNvSpPr txBox="1">
            <a:spLocks/>
          </p:cNvSpPr>
          <p:nvPr/>
        </p:nvSpPr>
        <p:spPr>
          <a:xfrm>
            <a:off x="1115616" y="3943360"/>
            <a:ext cx="8136904" cy="85725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ru-RU" sz="2200" b="1" dirty="0">
              <a:solidFill>
                <a:srgbClr val="C00000"/>
              </a:solidFill>
              <a:effectLst>
                <a:outerShdw blurRad="38100" dist="38100" dir="2700000" algn="tl">
                  <a:srgbClr val="000000">
                    <a:alpha val="43137"/>
                  </a:srgbClr>
                </a:outerShdw>
              </a:effectLst>
              <a:latin typeface="Times New Roman"/>
              <a:ea typeface="Calibri"/>
              <a:cs typeface="Times New Roman"/>
            </a:endParaRPr>
          </a:p>
        </p:txBody>
      </p:sp>
      <p:pic>
        <p:nvPicPr>
          <p:cNvPr id="13" name="Picture 2" descr="C:\Users\Afanaseva\Desktop\сам.png"/>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323530" y="51471"/>
            <a:ext cx="816609" cy="799070"/>
          </a:xfrm>
          <a:prstGeom prst="rect">
            <a:avLst/>
          </a:prstGeom>
          <a:noFill/>
          <a:extLst>
            <a:ext uri="{909E8E84-426E-40DD-AFC4-6F175D3DCCD1}">
              <a14:hiddenFill xmlns="" xmlns:a14="http://schemas.microsoft.com/office/drawing/2010/main">
                <a:solidFill>
                  <a:srgbClr val="FFFFFF"/>
                </a:solidFill>
              </a14:hiddenFill>
            </a:ext>
          </a:extLst>
        </p:spPr>
      </p:pic>
      <p:pic>
        <p:nvPicPr>
          <p:cNvPr id="14" name="Рисунок 13"/>
          <p:cNvPicPr>
            <a:picLocks noChangeAspect="1"/>
          </p:cNvPicPr>
          <p:nvPr/>
        </p:nvPicPr>
        <p:blipFill>
          <a:blip r:embed="rId8" cstate="print">
            <a:extLst>
              <a:ext uri="{28A0092B-C50C-407E-A947-70E740481C1C}">
                <a14:useLocalDpi xmlns="" xmlns:a14="http://schemas.microsoft.com/office/drawing/2010/main" val="0"/>
              </a:ext>
            </a:extLst>
          </a:blip>
          <a:srcRect t="-74709" b="-52907"/>
          <a:stretch>
            <a:fillRect/>
          </a:stretch>
        </p:blipFill>
        <p:spPr bwMode="auto">
          <a:xfrm>
            <a:off x="3" y="4426012"/>
            <a:ext cx="9180510" cy="99161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8" name="Прямоугольник 17"/>
          <p:cNvSpPr/>
          <p:nvPr/>
        </p:nvSpPr>
        <p:spPr>
          <a:xfrm>
            <a:off x="428598" y="4714890"/>
            <a:ext cx="8693257" cy="400110"/>
          </a:xfrm>
          <a:prstGeom prst="rect">
            <a:avLst/>
          </a:prstGeom>
        </p:spPr>
        <p:txBody>
          <a:bodyPr wrap="square">
            <a:spAutoFit/>
          </a:bodyPr>
          <a:lstStyle/>
          <a:p>
            <a:pPr algn="r"/>
            <a:r>
              <a:rPr lang="ru-RU" sz="2000" b="1" dirty="0" smtClean="0">
                <a:solidFill>
                  <a:schemeClr val="bg1"/>
                </a:solidFill>
              </a:rPr>
              <a:t>МКУ «Отдел образования  Алексеевского муниципального района </a:t>
            </a:r>
            <a:r>
              <a:rPr lang="ru-RU" sz="2000" b="1" dirty="0" smtClean="0">
                <a:solidFill>
                  <a:schemeClr val="bg1"/>
                </a:solidFill>
                <a:latin typeface="Times New Roman" pitchFamily="18" charset="0"/>
                <a:cs typeface="Times New Roman" pitchFamily="18" charset="0"/>
              </a:rPr>
              <a:t>РТ»</a:t>
            </a:r>
            <a:endParaRPr lang="ru-RU" sz="2000" b="1" dirty="0">
              <a:solidFill>
                <a:schemeClr val="bg1"/>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142912861"/>
      </p:ext>
    </p:extLst>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rotWithShape="1">
          <a:blip r:embed="rId2" cstate="print">
            <a:extLst>
              <a:ext uri="{28A0092B-C50C-407E-A947-70E740481C1C}">
                <a14:useLocalDpi xmlns="" xmlns:a14="http://schemas.microsoft.com/office/drawing/2010/main" val="0"/>
              </a:ext>
            </a:extLst>
          </a:blip>
          <a:srcRect b="6704"/>
          <a:stretch/>
        </p:blipFill>
        <p:spPr bwMode="auto">
          <a:xfrm>
            <a:off x="4" y="0"/>
            <a:ext cx="9193213" cy="51435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2" name="Прямоугольник 11"/>
          <p:cNvSpPr/>
          <p:nvPr/>
        </p:nvSpPr>
        <p:spPr>
          <a:xfrm>
            <a:off x="1616649" y="4751663"/>
            <a:ext cx="7505205" cy="400110"/>
          </a:xfrm>
          <a:prstGeom prst="rect">
            <a:avLst/>
          </a:prstGeom>
        </p:spPr>
        <p:txBody>
          <a:bodyPr wrap="square">
            <a:spAutoFit/>
          </a:bodyPr>
          <a:lstStyle/>
          <a:p>
            <a:pPr algn="r"/>
            <a:r>
              <a:rPr lang="ru-RU" sz="2000" b="1" dirty="0">
                <a:solidFill>
                  <a:schemeClr val="bg1"/>
                </a:solidFill>
              </a:rPr>
              <a:t>Татарстан </a:t>
            </a:r>
            <a:r>
              <a:rPr lang="ru-RU" sz="2000" b="1" dirty="0" err="1">
                <a:solidFill>
                  <a:schemeClr val="bg1"/>
                </a:solidFill>
              </a:rPr>
              <a:t>Республикасы</a:t>
            </a:r>
            <a:r>
              <a:rPr lang="ru-RU" sz="2000" b="1" dirty="0">
                <a:solidFill>
                  <a:schemeClr val="bg1"/>
                </a:solidFill>
              </a:rPr>
              <a:t> Мәгариф </a:t>
            </a:r>
            <a:r>
              <a:rPr lang="ru-RU" sz="2000" b="1" dirty="0" err="1">
                <a:solidFill>
                  <a:schemeClr val="bg1"/>
                </a:solidFill>
              </a:rPr>
              <a:t>һәм</a:t>
            </a:r>
            <a:r>
              <a:rPr lang="ru-RU" sz="2000" b="1" dirty="0">
                <a:solidFill>
                  <a:schemeClr val="bg1"/>
                </a:solidFill>
              </a:rPr>
              <a:t> </a:t>
            </a:r>
            <a:r>
              <a:rPr lang="ru-RU" sz="2000" b="1" dirty="0" err="1">
                <a:solidFill>
                  <a:schemeClr val="bg1"/>
                </a:solidFill>
              </a:rPr>
              <a:t>фән</a:t>
            </a:r>
            <a:r>
              <a:rPr lang="ru-RU" sz="2000" b="1" dirty="0">
                <a:solidFill>
                  <a:schemeClr val="bg1"/>
                </a:solidFill>
              </a:rPr>
              <a:t> </a:t>
            </a:r>
            <a:r>
              <a:rPr lang="ru-RU" sz="2000" b="1" dirty="0" err="1">
                <a:solidFill>
                  <a:schemeClr val="bg1"/>
                </a:solidFill>
              </a:rPr>
              <a:t>министрлыгы</a:t>
            </a:r>
            <a:endParaRPr lang="ru-RU" sz="2000" b="1" dirty="0">
              <a:solidFill>
                <a:schemeClr val="bg1"/>
              </a:solidFill>
            </a:endParaRPr>
          </a:p>
        </p:txBody>
      </p:sp>
      <p:sp>
        <p:nvSpPr>
          <p:cNvPr id="16" name="Заголовок 1"/>
          <p:cNvSpPr>
            <a:spLocks noGrp="1"/>
          </p:cNvSpPr>
          <p:nvPr>
            <p:ph type="title"/>
          </p:nvPr>
        </p:nvSpPr>
        <p:spPr>
          <a:xfrm>
            <a:off x="990600" y="51470"/>
            <a:ext cx="7973888" cy="4374542"/>
          </a:xfrm>
        </p:spPr>
        <p:txBody>
          <a:bodyPr>
            <a:noAutofit/>
          </a:bodyPr>
          <a:lstStyle/>
          <a:p>
            <a:r>
              <a:rPr lang="ru-RU" sz="2400" b="1" dirty="0" smtClean="0">
                <a:latin typeface="Times New Roman" panose="02020603050405020304" pitchFamily="18" charset="0"/>
                <a:cs typeface="Times New Roman" panose="02020603050405020304" pitchFamily="18" charset="0"/>
              </a:rPr>
              <a:t/>
            </a:r>
            <a:br>
              <a:rPr lang="ru-RU" sz="2400" b="1" dirty="0" smtClean="0">
                <a:latin typeface="Times New Roman" panose="02020603050405020304" pitchFamily="18" charset="0"/>
                <a:cs typeface="Times New Roman" panose="02020603050405020304" pitchFamily="18" charset="0"/>
              </a:rPr>
            </a:br>
            <a:r>
              <a:rPr lang="ru-RU" sz="2400" b="1" dirty="0">
                <a:latin typeface="Times New Roman" panose="02020603050405020304" pitchFamily="18" charset="0"/>
                <a:cs typeface="Times New Roman" panose="02020603050405020304" pitchFamily="18" charset="0"/>
              </a:rPr>
              <a:t/>
            </a:r>
            <a:br>
              <a:rPr lang="ru-RU" sz="2400" b="1" dirty="0">
                <a:latin typeface="Times New Roman" panose="02020603050405020304" pitchFamily="18" charset="0"/>
                <a:cs typeface="Times New Roman" panose="02020603050405020304" pitchFamily="18" charset="0"/>
              </a:rPr>
            </a:br>
            <a:r>
              <a:rPr lang="ru-RU" sz="2400" b="1" dirty="0" smtClean="0">
                <a:latin typeface="Times New Roman" panose="02020603050405020304" pitchFamily="18" charset="0"/>
                <a:cs typeface="Times New Roman" panose="02020603050405020304" pitchFamily="18" charset="0"/>
              </a:rPr>
              <a:t/>
            </a:r>
            <a:br>
              <a:rPr lang="ru-RU" sz="2400" b="1" dirty="0" smtClean="0">
                <a:latin typeface="Times New Roman" panose="02020603050405020304" pitchFamily="18" charset="0"/>
                <a:cs typeface="Times New Roman" panose="02020603050405020304" pitchFamily="18" charset="0"/>
              </a:rPr>
            </a:br>
            <a:r>
              <a:rPr lang="ru-RU" sz="2400" b="1" dirty="0">
                <a:latin typeface="Times New Roman" panose="02020603050405020304" pitchFamily="18" charset="0"/>
                <a:cs typeface="Times New Roman" panose="02020603050405020304" pitchFamily="18" charset="0"/>
              </a:rPr>
              <a:t/>
            </a:r>
            <a:br>
              <a:rPr lang="ru-RU" sz="2400" b="1" dirty="0">
                <a:latin typeface="Times New Roman" panose="02020603050405020304" pitchFamily="18" charset="0"/>
                <a:cs typeface="Times New Roman" panose="02020603050405020304" pitchFamily="18" charset="0"/>
              </a:rPr>
            </a:br>
            <a:r>
              <a:rPr lang="ru-RU" sz="2800" b="1" dirty="0" smtClean="0">
                <a:ln>
                  <a:solidFill>
                    <a:schemeClr val="tx1"/>
                  </a:solidFill>
                  <a:prstDash val="solid"/>
                </a:ln>
                <a:solidFill>
                  <a:srgbClr val="FF0000"/>
                </a:solidFill>
                <a:latin typeface="Times New Roman" panose="02020603050405020304" pitchFamily="18" charset="0"/>
                <a:cs typeface="Times New Roman" panose="02020603050405020304" pitchFamily="18" charset="0"/>
                <a:hlinkClick r:id="rId3" action="ppaction://hlinkfile"/>
              </a:rPr>
              <a:t>Сводный </a:t>
            </a:r>
            <a:r>
              <a:rPr lang="ru-RU" sz="2800" b="1" dirty="0">
                <a:ln>
                  <a:solidFill>
                    <a:schemeClr val="tx1"/>
                  </a:solidFill>
                  <a:prstDash val="solid"/>
                </a:ln>
                <a:solidFill>
                  <a:srgbClr val="FF0000"/>
                </a:solidFill>
                <a:latin typeface="Times New Roman" panose="02020603050405020304" pitchFamily="18" charset="0"/>
                <a:cs typeface="Times New Roman" panose="02020603050405020304" pitchFamily="18" charset="0"/>
                <a:hlinkClick r:id="rId3" action="ppaction://hlinkfile"/>
              </a:rPr>
              <a:t>отчет </a:t>
            </a:r>
            <a:r>
              <a:rPr lang="ru-RU" sz="2800" b="1" dirty="0">
                <a:ln>
                  <a:solidFill>
                    <a:schemeClr val="tx1"/>
                  </a:solidFill>
                  <a:prstDash val="solid"/>
                </a:ln>
                <a:solidFill>
                  <a:srgbClr val="FF0000"/>
                </a:solidFill>
                <a:latin typeface="Times New Roman" panose="02020603050405020304" pitchFamily="18" charset="0"/>
                <a:cs typeface="Times New Roman" panose="02020603050405020304" pitchFamily="18" charset="0"/>
              </a:rPr>
              <a:t>по заполняемости </a:t>
            </a:r>
            <a:r>
              <a:rPr lang="ru-RU" sz="2800" b="1" dirty="0">
                <a:ln>
                  <a:solidFill>
                    <a:schemeClr val="tx1"/>
                  </a:solidFill>
                  <a:prstDash val="solid"/>
                </a:ln>
                <a:solidFill>
                  <a:srgbClr val="FF0000"/>
                </a:solidFill>
                <a:latin typeface="Times New Roman" panose="02020603050405020304" pitchFamily="18" charset="0"/>
                <a:cs typeface="Times New Roman" panose="02020603050405020304" pitchFamily="18" charset="0"/>
                <a:hlinkClick r:id="rId4" action="ppaction://hlinkfile"/>
              </a:rPr>
              <a:t>тем</a:t>
            </a:r>
            <a:r>
              <a:rPr lang="ru-RU" sz="2800" b="1" dirty="0">
                <a:ln>
                  <a:solidFill>
                    <a:schemeClr val="tx1"/>
                  </a:solidFill>
                  <a:prstDash val="solid"/>
                </a:ln>
                <a:solidFill>
                  <a:srgbClr val="FF0000"/>
                </a:solidFill>
                <a:latin typeface="Times New Roman" panose="02020603050405020304" pitchFamily="18" charset="0"/>
                <a:cs typeface="Times New Roman" panose="02020603050405020304" pitchFamily="18" charset="0"/>
              </a:rPr>
              <a:t> и </a:t>
            </a:r>
            <a:r>
              <a:rPr lang="ru-RU" sz="2800" b="1" dirty="0">
                <a:ln>
                  <a:solidFill>
                    <a:schemeClr val="tx1"/>
                  </a:solidFill>
                  <a:prstDash val="solid"/>
                </a:ln>
                <a:solidFill>
                  <a:srgbClr val="FF0000"/>
                </a:solidFill>
                <a:latin typeface="Times New Roman" panose="02020603050405020304" pitchFamily="18" charset="0"/>
                <a:cs typeface="Times New Roman" panose="02020603050405020304" pitchFamily="18" charset="0"/>
                <a:hlinkClick r:id="rId5" action="ppaction://hlinkfile"/>
              </a:rPr>
              <a:t>домашних заданий</a:t>
            </a:r>
            <a:r>
              <a:rPr lang="ru-RU" sz="2800" b="1" dirty="0">
                <a:ln>
                  <a:solidFill>
                    <a:schemeClr val="tx1"/>
                  </a:solidFill>
                  <a:prstDash val="solid"/>
                </a:ln>
                <a:solidFill>
                  <a:srgbClr val="FF0000"/>
                </a:solidFill>
                <a:latin typeface="Times New Roman" panose="02020603050405020304" pitchFamily="18" charset="0"/>
                <a:cs typeface="Times New Roman" panose="02020603050405020304" pitchFamily="18" charset="0"/>
              </a:rPr>
              <a:t/>
            </a:r>
            <a:br>
              <a:rPr lang="ru-RU" sz="2800" b="1" dirty="0">
                <a:ln>
                  <a:solidFill>
                    <a:schemeClr val="tx1"/>
                  </a:solidFill>
                  <a:prstDash val="solid"/>
                </a:ln>
                <a:solidFill>
                  <a:srgbClr val="FF0000"/>
                </a:solidFill>
                <a:latin typeface="Times New Roman" panose="02020603050405020304" pitchFamily="18" charset="0"/>
                <a:cs typeface="Times New Roman" panose="02020603050405020304" pitchFamily="18" charset="0"/>
              </a:rPr>
            </a:br>
            <a:r>
              <a:rPr lang="ru-RU" sz="2400" dirty="0" smtClean="0"/>
              <a:t/>
            </a:r>
            <a:br>
              <a:rPr lang="ru-RU" sz="2400" dirty="0" smtClean="0"/>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a:latin typeface="Times New Roman" pitchFamily="18" charset="0"/>
                <a:cs typeface="Times New Roman" pitchFamily="18" charset="0"/>
              </a:rPr>
              <a:t/>
            </a:r>
            <a:br>
              <a:rPr lang="ru-RU" sz="2400" b="1" dirty="0">
                <a:latin typeface="Times New Roman" pitchFamily="18" charset="0"/>
                <a:cs typeface="Times New Roman" pitchFamily="18" charset="0"/>
              </a:rPr>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a:latin typeface="Times New Roman" pitchFamily="18" charset="0"/>
                <a:cs typeface="Times New Roman" pitchFamily="18" charset="0"/>
              </a:rPr>
              <a:t/>
            </a:r>
            <a:br>
              <a:rPr lang="ru-RU" sz="2400" b="1" dirty="0">
                <a:latin typeface="Times New Roman" pitchFamily="18" charset="0"/>
                <a:cs typeface="Times New Roman" pitchFamily="18" charset="0"/>
              </a:rPr>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a:latin typeface="Times New Roman" pitchFamily="18" charset="0"/>
                <a:cs typeface="Times New Roman" pitchFamily="18" charset="0"/>
              </a:rPr>
              <a:t/>
            </a:r>
            <a:br>
              <a:rPr lang="ru-RU" sz="2400" b="1" dirty="0">
                <a:latin typeface="Times New Roman" pitchFamily="18" charset="0"/>
                <a:cs typeface="Times New Roman" pitchFamily="18" charset="0"/>
              </a:rPr>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a:latin typeface="Times New Roman" pitchFamily="18" charset="0"/>
                <a:cs typeface="Times New Roman" pitchFamily="18" charset="0"/>
              </a:rPr>
              <a:t/>
            </a:r>
            <a:br>
              <a:rPr lang="ru-RU" sz="2400" b="1" dirty="0">
                <a:latin typeface="Times New Roman" pitchFamily="18" charset="0"/>
                <a:cs typeface="Times New Roman" pitchFamily="18" charset="0"/>
              </a:rPr>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a:latin typeface="Times New Roman" pitchFamily="18" charset="0"/>
                <a:cs typeface="Times New Roman" pitchFamily="18" charset="0"/>
              </a:rPr>
              <a:t/>
            </a:r>
            <a:br>
              <a:rPr lang="ru-RU" sz="2400" b="1" dirty="0">
                <a:latin typeface="Times New Roman" pitchFamily="18" charset="0"/>
                <a:cs typeface="Times New Roman" pitchFamily="18" charset="0"/>
              </a:rPr>
            </a:br>
            <a:endParaRPr lang="ru-RU" sz="2400" i="1" dirty="0">
              <a:solidFill>
                <a:srgbClr val="C00000"/>
              </a:solidFill>
              <a:effectLst>
                <a:outerShdw blurRad="38100" dist="38100" dir="2700000" algn="tl">
                  <a:srgbClr val="000000">
                    <a:alpha val="43137"/>
                  </a:srgbClr>
                </a:outerShdw>
              </a:effectLst>
              <a:latin typeface="Times New Roman" pitchFamily="18" charset="0"/>
              <a:ea typeface="Calibri"/>
              <a:cs typeface="Times New Roman" pitchFamily="18" charset="0"/>
            </a:endParaRPr>
          </a:p>
        </p:txBody>
      </p:sp>
      <p:sp>
        <p:nvSpPr>
          <p:cNvPr id="2" name="Номер слайда 1"/>
          <p:cNvSpPr>
            <a:spLocks noGrp="1"/>
          </p:cNvSpPr>
          <p:nvPr>
            <p:ph type="sldNum" sz="quarter" idx="12"/>
          </p:nvPr>
        </p:nvSpPr>
        <p:spPr>
          <a:xfrm>
            <a:off x="6876256" y="4515966"/>
            <a:ext cx="2133600" cy="273844"/>
          </a:xfrm>
        </p:spPr>
        <p:txBody>
          <a:bodyPr/>
          <a:lstStyle/>
          <a:p>
            <a:pPr>
              <a:defRPr/>
            </a:pPr>
            <a:fld id="{FDFA99BA-0E49-403F-91A2-322FB40F5D84}" type="slidenum">
              <a:rPr lang="ru-RU" smtClean="0"/>
              <a:pPr>
                <a:defRPr/>
              </a:pPr>
              <a:t>25</a:t>
            </a:fld>
            <a:endParaRPr lang="ru-RU" dirty="0"/>
          </a:p>
        </p:txBody>
      </p:sp>
      <p:sp>
        <p:nvSpPr>
          <p:cNvPr id="11" name="Заголовок 1"/>
          <p:cNvSpPr txBox="1">
            <a:spLocks/>
          </p:cNvSpPr>
          <p:nvPr/>
        </p:nvSpPr>
        <p:spPr>
          <a:xfrm>
            <a:off x="1115616" y="3943360"/>
            <a:ext cx="8136904" cy="85725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ru-RU" sz="2200" b="1" dirty="0">
              <a:solidFill>
                <a:srgbClr val="C00000"/>
              </a:solidFill>
              <a:effectLst>
                <a:outerShdw blurRad="38100" dist="38100" dir="2700000" algn="tl">
                  <a:srgbClr val="000000">
                    <a:alpha val="43137"/>
                  </a:srgbClr>
                </a:outerShdw>
              </a:effectLst>
              <a:latin typeface="Times New Roman"/>
              <a:ea typeface="Calibri"/>
              <a:cs typeface="Times New Roman"/>
            </a:endParaRPr>
          </a:p>
        </p:txBody>
      </p:sp>
      <p:pic>
        <p:nvPicPr>
          <p:cNvPr id="13" name="Picture 2" descr="C:\Users\Afanaseva\Desktop\сам.png"/>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323530" y="51471"/>
            <a:ext cx="816609" cy="799070"/>
          </a:xfrm>
          <a:prstGeom prst="rect">
            <a:avLst/>
          </a:prstGeom>
          <a:noFill/>
          <a:extLst>
            <a:ext uri="{909E8E84-426E-40DD-AFC4-6F175D3DCCD1}">
              <a14:hiddenFill xmlns="" xmlns:a14="http://schemas.microsoft.com/office/drawing/2010/main">
                <a:solidFill>
                  <a:srgbClr val="FFFFFF"/>
                </a:solidFill>
              </a14:hiddenFill>
            </a:ext>
          </a:extLst>
        </p:spPr>
      </p:pic>
      <p:pic>
        <p:nvPicPr>
          <p:cNvPr id="14" name="Рисунок 13"/>
          <p:cNvPicPr>
            <a:picLocks noChangeAspect="1"/>
          </p:cNvPicPr>
          <p:nvPr/>
        </p:nvPicPr>
        <p:blipFill>
          <a:blip r:embed="rId7" cstate="print">
            <a:extLst>
              <a:ext uri="{28A0092B-C50C-407E-A947-70E740481C1C}">
                <a14:useLocalDpi xmlns="" xmlns:a14="http://schemas.microsoft.com/office/drawing/2010/main" val="0"/>
              </a:ext>
            </a:extLst>
          </a:blip>
          <a:srcRect t="-74709" b="-52907"/>
          <a:stretch>
            <a:fillRect/>
          </a:stretch>
        </p:blipFill>
        <p:spPr bwMode="auto">
          <a:xfrm>
            <a:off x="3" y="4426012"/>
            <a:ext cx="9180510" cy="99161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8" name="Прямоугольник 17"/>
          <p:cNvSpPr/>
          <p:nvPr/>
        </p:nvSpPr>
        <p:spPr>
          <a:xfrm>
            <a:off x="428598" y="4714890"/>
            <a:ext cx="8693257" cy="400110"/>
          </a:xfrm>
          <a:prstGeom prst="rect">
            <a:avLst/>
          </a:prstGeom>
        </p:spPr>
        <p:txBody>
          <a:bodyPr wrap="square">
            <a:spAutoFit/>
          </a:bodyPr>
          <a:lstStyle/>
          <a:p>
            <a:pPr algn="r"/>
            <a:r>
              <a:rPr lang="ru-RU" sz="2000" b="1" dirty="0" smtClean="0">
                <a:solidFill>
                  <a:schemeClr val="bg1"/>
                </a:solidFill>
                <a:latin typeface="Times New Roman" panose="02020603050405020304" pitchFamily="18" charset="0"/>
                <a:cs typeface="Times New Roman" pitchFamily="18" charset="0"/>
              </a:rPr>
              <a:t>МКУ «Отдел образования  Алексеевского муниципального района РТ»</a:t>
            </a:r>
            <a:endParaRPr lang="ru-RU" sz="2000" b="1" dirty="0">
              <a:solidFill>
                <a:schemeClr val="bg1"/>
              </a:solidFill>
              <a:latin typeface="Times New Roman" pitchFamily="18" charset="0"/>
              <a:cs typeface="Times New Roman" pitchFamily="18" charset="0"/>
            </a:endParaRPr>
          </a:p>
        </p:txBody>
      </p:sp>
      <p:pic>
        <p:nvPicPr>
          <p:cNvPr id="4" name="Рисунок 3"/>
          <p:cNvPicPr>
            <a:picLocks noChangeAspect="1"/>
          </p:cNvPicPr>
          <p:nvPr/>
        </p:nvPicPr>
        <p:blipFill>
          <a:blip r:embed="rId8">
            <a:extLst>
              <a:ext uri="{28A0092B-C50C-407E-A947-70E740481C1C}">
                <a14:useLocalDpi xmlns="" xmlns:a14="http://schemas.microsoft.com/office/drawing/2010/main" val="0"/>
              </a:ext>
            </a:extLst>
          </a:blip>
          <a:stretch>
            <a:fillRect/>
          </a:stretch>
        </p:blipFill>
        <p:spPr>
          <a:xfrm>
            <a:off x="1101694" y="1203598"/>
            <a:ext cx="7481455" cy="3511292"/>
          </a:xfrm>
          <a:prstGeom prst="rect">
            <a:avLst/>
          </a:prstGeom>
        </p:spPr>
      </p:pic>
    </p:spTree>
    <p:extLst>
      <p:ext uri="{BB962C8B-B14F-4D97-AF65-F5344CB8AC3E}">
        <p14:creationId xmlns="" xmlns:p14="http://schemas.microsoft.com/office/powerpoint/2010/main" val="142912861"/>
      </p:ext>
    </p:extLst>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rotWithShape="1">
          <a:blip r:embed="rId2" cstate="print">
            <a:extLst>
              <a:ext uri="{28A0092B-C50C-407E-A947-70E740481C1C}">
                <a14:useLocalDpi xmlns="" xmlns:a14="http://schemas.microsoft.com/office/drawing/2010/main" val="0"/>
              </a:ext>
            </a:extLst>
          </a:blip>
          <a:srcRect b="6704"/>
          <a:stretch/>
        </p:blipFill>
        <p:spPr bwMode="auto">
          <a:xfrm>
            <a:off x="0" y="0"/>
            <a:ext cx="9144000" cy="478632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2" name="Прямоугольник 11"/>
          <p:cNvSpPr/>
          <p:nvPr/>
        </p:nvSpPr>
        <p:spPr>
          <a:xfrm>
            <a:off x="1616649" y="4751663"/>
            <a:ext cx="7505205" cy="400110"/>
          </a:xfrm>
          <a:prstGeom prst="rect">
            <a:avLst/>
          </a:prstGeom>
        </p:spPr>
        <p:txBody>
          <a:bodyPr wrap="square">
            <a:spAutoFit/>
          </a:bodyPr>
          <a:lstStyle/>
          <a:p>
            <a:pPr algn="r"/>
            <a:r>
              <a:rPr lang="ru-RU" sz="2000" b="1" dirty="0">
                <a:solidFill>
                  <a:schemeClr val="bg1"/>
                </a:solidFill>
              </a:rPr>
              <a:t>Татарстан </a:t>
            </a:r>
            <a:r>
              <a:rPr lang="ru-RU" sz="2000" b="1" dirty="0" err="1">
                <a:solidFill>
                  <a:schemeClr val="bg1"/>
                </a:solidFill>
              </a:rPr>
              <a:t>Республикасы</a:t>
            </a:r>
            <a:r>
              <a:rPr lang="ru-RU" sz="2000" b="1" dirty="0">
                <a:solidFill>
                  <a:schemeClr val="bg1"/>
                </a:solidFill>
              </a:rPr>
              <a:t> Мәгариф </a:t>
            </a:r>
            <a:r>
              <a:rPr lang="ru-RU" sz="2000" b="1" dirty="0" err="1">
                <a:solidFill>
                  <a:schemeClr val="bg1"/>
                </a:solidFill>
              </a:rPr>
              <a:t>һәм</a:t>
            </a:r>
            <a:r>
              <a:rPr lang="ru-RU" sz="2000" b="1" dirty="0">
                <a:solidFill>
                  <a:schemeClr val="bg1"/>
                </a:solidFill>
              </a:rPr>
              <a:t> </a:t>
            </a:r>
            <a:r>
              <a:rPr lang="ru-RU" sz="2000" b="1" dirty="0" err="1">
                <a:solidFill>
                  <a:schemeClr val="bg1"/>
                </a:solidFill>
              </a:rPr>
              <a:t>фән</a:t>
            </a:r>
            <a:r>
              <a:rPr lang="ru-RU" sz="2000" b="1" dirty="0">
                <a:solidFill>
                  <a:schemeClr val="bg1"/>
                </a:solidFill>
              </a:rPr>
              <a:t> </a:t>
            </a:r>
            <a:r>
              <a:rPr lang="ru-RU" sz="2000" b="1" dirty="0" err="1">
                <a:solidFill>
                  <a:schemeClr val="bg1"/>
                </a:solidFill>
              </a:rPr>
              <a:t>министрлыгы</a:t>
            </a:r>
            <a:endParaRPr lang="ru-RU" sz="2000" b="1" dirty="0">
              <a:solidFill>
                <a:schemeClr val="bg1"/>
              </a:solidFill>
            </a:endParaRPr>
          </a:p>
        </p:txBody>
      </p:sp>
      <p:sp>
        <p:nvSpPr>
          <p:cNvPr id="16" name="Заголовок 1"/>
          <p:cNvSpPr>
            <a:spLocks noGrp="1"/>
          </p:cNvSpPr>
          <p:nvPr>
            <p:ph type="title"/>
          </p:nvPr>
        </p:nvSpPr>
        <p:spPr>
          <a:xfrm>
            <a:off x="990600" y="51470"/>
            <a:ext cx="7973888" cy="877206"/>
          </a:xfrm>
        </p:spPr>
        <p:txBody>
          <a:bodyPr>
            <a:noAutofit/>
          </a:bodyPr>
          <a:lstStyle/>
          <a:p>
            <a:r>
              <a:rPr lang="ru-RU" sz="2400" b="1" dirty="0" smtClean="0">
                <a:latin typeface="Times New Roman" pitchFamily="18" charset="0"/>
                <a:cs typeface="Times New Roman" pitchFamily="18" charset="0"/>
                <a:hlinkClick r:id="rId3" action="ppaction://hlinkfile"/>
              </a:rPr>
              <a:t>Мониторинг</a:t>
            </a:r>
            <a:r>
              <a:rPr lang="ru-RU" sz="2400" b="1" dirty="0" smtClean="0">
                <a:latin typeface="Times New Roman" pitchFamily="18" charset="0"/>
                <a:cs typeface="Times New Roman" pitchFamily="18" charset="0"/>
              </a:rPr>
              <a:t> сайтов образовательных организаций</a:t>
            </a:r>
            <a:endParaRPr lang="ru-RU" sz="2400" i="1" dirty="0">
              <a:solidFill>
                <a:srgbClr val="C00000"/>
              </a:solidFill>
              <a:effectLst>
                <a:outerShdw blurRad="38100" dist="38100" dir="2700000" algn="tl">
                  <a:srgbClr val="000000">
                    <a:alpha val="43137"/>
                  </a:srgbClr>
                </a:outerShdw>
              </a:effectLst>
              <a:latin typeface="Times New Roman" pitchFamily="18" charset="0"/>
              <a:ea typeface="Calibri"/>
              <a:cs typeface="Times New Roman" pitchFamily="18" charset="0"/>
            </a:endParaRPr>
          </a:p>
        </p:txBody>
      </p:sp>
      <p:sp>
        <p:nvSpPr>
          <p:cNvPr id="2" name="Номер слайда 1"/>
          <p:cNvSpPr>
            <a:spLocks noGrp="1"/>
          </p:cNvSpPr>
          <p:nvPr>
            <p:ph type="sldNum" sz="quarter" idx="12"/>
          </p:nvPr>
        </p:nvSpPr>
        <p:spPr>
          <a:xfrm>
            <a:off x="6876256" y="4515966"/>
            <a:ext cx="2133600" cy="273844"/>
          </a:xfrm>
        </p:spPr>
        <p:txBody>
          <a:bodyPr/>
          <a:lstStyle/>
          <a:p>
            <a:pPr>
              <a:defRPr/>
            </a:pPr>
            <a:fld id="{FDFA99BA-0E49-403F-91A2-322FB40F5D84}" type="slidenum">
              <a:rPr lang="ru-RU" smtClean="0"/>
              <a:pPr>
                <a:defRPr/>
              </a:pPr>
              <a:t>26</a:t>
            </a:fld>
            <a:endParaRPr lang="ru-RU" dirty="0"/>
          </a:p>
        </p:txBody>
      </p:sp>
      <p:sp>
        <p:nvSpPr>
          <p:cNvPr id="11" name="Заголовок 1"/>
          <p:cNvSpPr txBox="1">
            <a:spLocks/>
          </p:cNvSpPr>
          <p:nvPr/>
        </p:nvSpPr>
        <p:spPr>
          <a:xfrm>
            <a:off x="1115616" y="3943360"/>
            <a:ext cx="8136904" cy="85725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ru-RU" sz="2200" b="1" dirty="0">
              <a:solidFill>
                <a:srgbClr val="C00000"/>
              </a:solidFill>
              <a:effectLst>
                <a:outerShdw blurRad="38100" dist="38100" dir="2700000" algn="tl">
                  <a:srgbClr val="000000">
                    <a:alpha val="43137"/>
                  </a:srgbClr>
                </a:outerShdw>
              </a:effectLst>
              <a:latin typeface="Times New Roman"/>
              <a:ea typeface="Calibri"/>
              <a:cs typeface="Times New Roman"/>
            </a:endParaRPr>
          </a:p>
        </p:txBody>
      </p:sp>
      <p:pic>
        <p:nvPicPr>
          <p:cNvPr id="13" name="Picture 2" descr="C:\Users\Afanaseva\Desktop\сам.pn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23530" y="51471"/>
            <a:ext cx="816609" cy="799070"/>
          </a:xfrm>
          <a:prstGeom prst="rect">
            <a:avLst/>
          </a:prstGeom>
          <a:noFill/>
          <a:extLst>
            <a:ext uri="{909E8E84-426E-40DD-AFC4-6F175D3DCCD1}">
              <a14:hiddenFill xmlns="" xmlns:a14="http://schemas.microsoft.com/office/drawing/2010/main">
                <a:solidFill>
                  <a:srgbClr val="FFFFFF"/>
                </a:solidFill>
              </a14:hiddenFill>
            </a:ext>
          </a:extLst>
        </p:spPr>
      </p:pic>
      <p:pic>
        <p:nvPicPr>
          <p:cNvPr id="14" name="Рисунок 13"/>
          <p:cNvPicPr>
            <a:picLocks noChangeAspect="1"/>
          </p:cNvPicPr>
          <p:nvPr/>
        </p:nvPicPr>
        <p:blipFill>
          <a:blip r:embed="rId5" cstate="print">
            <a:extLst>
              <a:ext uri="{28A0092B-C50C-407E-A947-70E740481C1C}">
                <a14:useLocalDpi xmlns="" xmlns:a14="http://schemas.microsoft.com/office/drawing/2010/main" val="0"/>
              </a:ext>
            </a:extLst>
          </a:blip>
          <a:srcRect t="-74709" b="-52907"/>
          <a:stretch>
            <a:fillRect/>
          </a:stretch>
        </p:blipFill>
        <p:spPr bwMode="auto">
          <a:xfrm>
            <a:off x="3" y="4426012"/>
            <a:ext cx="9180510" cy="99161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8" name="Прямоугольник 17"/>
          <p:cNvSpPr/>
          <p:nvPr/>
        </p:nvSpPr>
        <p:spPr>
          <a:xfrm>
            <a:off x="428598" y="4714890"/>
            <a:ext cx="8693257" cy="400110"/>
          </a:xfrm>
          <a:prstGeom prst="rect">
            <a:avLst/>
          </a:prstGeom>
        </p:spPr>
        <p:txBody>
          <a:bodyPr wrap="square">
            <a:spAutoFit/>
          </a:bodyPr>
          <a:lstStyle/>
          <a:p>
            <a:pPr algn="r"/>
            <a:r>
              <a:rPr lang="ru-RU" sz="2000" b="1" dirty="0" smtClean="0">
                <a:solidFill>
                  <a:schemeClr val="bg1"/>
                </a:solidFill>
              </a:rPr>
              <a:t>МКУ «Отдел образования  Алексеевского муниципального района </a:t>
            </a:r>
            <a:r>
              <a:rPr lang="ru-RU" sz="2000" b="1" dirty="0" smtClean="0">
                <a:solidFill>
                  <a:schemeClr val="bg1"/>
                </a:solidFill>
                <a:latin typeface="Times New Roman" pitchFamily="18" charset="0"/>
                <a:cs typeface="Times New Roman" pitchFamily="18" charset="0"/>
              </a:rPr>
              <a:t>РТ»</a:t>
            </a:r>
            <a:endParaRPr lang="ru-RU" sz="2000" b="1" dirty="0">
              <a:solidFill>
                <a:schemeClr val="bg1"/>
              </a:solidFill>
              <a:latin typeface="Times New Roman" pitchFamily="18" charset="0"/>
              <a:cs typeface="Times New Roman" pitchFamily="18" charset="0"/>
            </a:endParaRPr>
          </a:p>
        </p:txBody>
      </p:sp>
      <p:pic>
        <p:nvPicPr>
          <p:cNvPr id="10" name="Рисунок 9"/>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6429388" y="1643056"/>
            <a:ext cx="2000232" cy="3000396"/>
          </a:xfrm>
          <a:prstGeom prst="rect">
            <a:avLst/>
          </a:prstGeom>
        </p:spPr>
      </p:pic>
    </p:spTree>
    <p:extLst>
      <p:ext uri="{BB962C8B-B14F-4D97-AF65-F5344CB8AC3E}">
        <p14:creationId xmlns="" xmlns:p14="http://schemas.microsoft.com/office/powerpoint/2010/main" val="1281970750"/>
      </p:ext>
    </p:extLst>
  </p:cSld>
  <p:clrMapOvr>
    <a:masterClrMapping/>
  </p:clrMapOvr>
  <p:transition spd="slow">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92546"/>
            <a:ext cx="9144000" cy="5143500"/>
          </a:xfrm>
          <a:prstGeom prst="rect">
            <a:avLst/>
          </a:prstGeom>
          <a:ln>
            <a:noFill/>
          </a:ln>
          <a:effectLst>
            <a:softEdge rad="112500"/>
          </a:effectLst>
          <a:scene3d>
            <a:camera prst="orthographicFront"/>
            <a:lightRig rig="threePt" dir="t"/>
          </a:scene3d>
          <a:sp3d>
            <a:bevelT w="114300" prst="artDeco"/>
          </a:sp3d>
        </p:spPr>
      </p:pic>
      <p:pic>
        <p:nvPicPr>
          <p:cNvPr id="1027" name="Picture 3"/>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15875" y="-44449"/>
            <a:ext cx="9175750" cy="52371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0" y="2028801"/>
            <a:ext cx="9144000" cy="646300"/>
          </a:xfrm>
          <a:prstGeom prst="rect">
            <a:avLst/>
          </a:prstGeom>
        </p:spPr>
        <p:txBody>
          <a:bodyPr wrap="square" lIns="91410" tIns="45705" rIns="91410" bIns="45705">
            <a:spAutoFit/>
          </a:bodyPr>
          <a:lstStyle/>
          <a:p>
            <a:pPr algn="ctr" defTabSz="685800"/>
            <a:r>
              <a:rPr lang="ru-RU" altLang="ru-RU" sz="3600" b="1" kern="0" dirty="0" smtClean="0">
                <a:solidFill>
                  <a:srgbClr val="002060"/>
                </a:solidFill>
                <a:effectLst>
                  <a:outerShdw blurRad="38100" dist="38100" dir="2700000" algn="tl">
                    <a:srgbClr val="000000"/>
                  </a:outerShdw>
                </a:effectLst>
              </a:rPr>
              <a:t>Спасибо за внимание!</a:t>
            </a:r>
            <a:endParaRPr lang="ru-RU" sz="3600" kern="0" dirty="0">
              <a:solidFill>
                <a:srgbClr val="002060"/>
              </a:solidFill>
            </a:endParaRPr>
          </a:p>
        </p:txBody>
      </p:sp>
      <p:sp>
        <p:nvSpPr>
          <p:cNvPr id="2" name="Номер слайда 1"/>
          <p:cNvSpPr>
            <a:spLocks noGrp="1"/>
          </p:cNvSpPr>
          <p:nvPr>
            <p:ph type="sldNum" sz="quarter" idx="12"/>
          </p:nvPr>
        </p:nvSpPr>
        <p:spPr/>
        <p:txBody>
          <a:bodyPr/>
          <a:lstStyle/>
          <a:p>
            <a:fld id="{905E0CB1-8A1B-4CAB-B415-0D4429571300}" type="slidenum">
              <a:rPr lang="ru-RU" smtClean="0"/>
              <a:pPr/>
              <a:t>27</a:t>
            </a:fld>
            <a:endParaRPr lang="ru-RU"/>
          </a:p>
        </p:txBody>
      </p:sp>
    </p:spTree>
    <p:extLst>
      <p:ext uri="{BB962C8B-B14F-4D97-AF65-F5344CB8AC3E}">
        <p14:creationId xmlns="" xmlns:p14="http://schemas.microsoft.com/office/powerpoint/2010/main" val="3824974902"/>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b="6704"/>
          <a:stretch/>
        </p:blipFill>
        <p:spPr bwMode="auto">
          <a:xfrm>
            <a:off x="0" y="0"/>
            <a:ext cx="9144000" cy="51435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87" name="object 187"/>
          <p:cNvSpPr/>
          <p:nvPr/>
        </p:nvSpPr>
        <p:spPr>
          <a:xfrm>
            <a:off x="7952455" y="4199235"/>
            <a:ext cx="105708" cy="105700"/>
          </a:xfrm>
          <a:custGeom>
            <a:avLst/>
            <a:gdLst/>
            <a:ahLst/>
            <a:cxnLst/>
            <a:rect l="l" t="t" r="r" b="b"/>
            <a:pathLst>
              <a:path w="232409" h="232409">
                <a:moveTo>
                  <a:pt x="115923" y="0"/>
                </a:moveTo>
                <a:lnTo>
                  <a:pt x="47457" y="22373"/>
                </a:lnTo>
                <a:lnTo>
                  <a:pt x="5909" y="79309"/>
                </a:lnTo>
                <a:lnTo>
                  <a:pt x="0" y="115965"/>
                </a:lnTo>
                <a:lnTo>
                  <a:pt x="5909" y="152600"/>
                </a:lnTo>
                <a:lnTo>
                  <a:pt x="22364" y="184411"/>
                </a:lnTo>
                <a:lnTo>
                  <a:pt x="47457" y="209493"/>
                </a:lnTo>
                <a:lnTo>
                  <a:pt x="79279" y="225940"/>
                </a:lnTo>
                <a:lnTo>
                  <a:pt x="115923" y="231846"/>
                </a:lnTo>
                <a:lnTo>
                  <a:pt x="152555" y="225940"/>
                </a:lnTo>
                <a:lnTo>
                  <a:pt x="184378" y="209493"/>
                </a:lnTo>
                <a:lnTo>
                  <a:pt x="209479" y="184411"/>
                </a:lnTo>
                <a:lnTo>
                  <a:pt x="225943" y="152600"/>
                </a:lnTo>
                <a:lnTo>
                  <a:pt x="231856" y="115965"/>
                </a:lnTo>
                <a:lnTo>
                  <a:pt x="225943" y="79309"/>
                </a:lnTo>
                <a:lnTo>
                  <a:pt x="209479" y="47475"/>
                </a:lnTo>
                <a:lnTo>
                  <a:pt x="184378" y="22373"/>
                </a:lnTo>
                <a:lnTo>
                  <a:pt x="152555" y="5911"/>
                </a:lnTo>
                <a:lnTo>
                  <a:pt x="115923" y="0"/>
                </a:lnTo>
                <a:close/>
              </a:path>
            </a:pathLst>
          </a:custGeom>
          <a:solidFill>
            <a:srgbClr val="EDEEED"/>
          </a:solidFill>
        </p:spPr>
        <p:txBody>
          <a:bodyPr wrap="square" lIns="0" tIns="0" rIns="0" bIns="0" rtlCol="0"/>
          <a:lstStyle/>
          <a:p>
            <a:endParaRPr/>
          </a:p>
        </p:txBody>
      </p:sp>
      <p:sp>
        <p:nvSpPr>
          <p:cNvPr id="204" name="object 204"/>
          <p:cNvSpPr/>
          <p:nvPr/>
        </p:nvSpPr>
        <p:spPr>
          <a:xfrm>
            <a:off x="7979288" y="3421273"/>
            <a:ext cx="994980" cy="856865"/>
          </a:xfrm>
          <a:custGeom>
            <a:avLst/>
            <a:gdLst/>
            <a:ahLst/>
            <a:cxnLst/>
            <a:rect l="l" t="t" r="r" b="b"/>
            <a:pathLst>
              <a:path w="2187575" h="1884045">
                <a:moveTo>
                  <a:pt x="2187357" y="0"/>
                </a:moveTo>
                <a:lnTo>
                  <a:pt x="0" y="1883460"/>
                </a:lnTo>
              </a:path>
            </a:pathLst>
          </a:custGeom>
          <a:ln w="7853">
            <a:solidFill>
              <a:srgbClr val="EDEEED"/>
            </a:solidFill>
          </a:ln>
        </p:spPr>
        <p:txBody>
          <a:bodyPr wrap="square" lIns="0" tIns="0" rIns="0" bIns="0" rtlCol="0"/>
          <a:lstStyle/>
          <a:p>
            <a:endParaRPr/>
          </a:p>
        </p:txBody>
      </p:sp>
      <p:sp>
        <p:nvSpPr>
          <p:cNvPr id="211" name="object 205"/>
          <p:cNvSpPr txBox="1"/>
          <p:nvPr/>
        </p:nvSpPr>
        <p:spPr>
          <a:xfrm>
            <a:off x="785786" y="642924"/>
            <a:ext cx="7786741" cy="1544012"/>
          </a:xfrm>
          <a:prstGeom prst="rect">
            <a:avLst/>
          </a:prstGeom>
        </p:spPr>
        <p:txBody>
          <a:bodyPr vert="horz" wrap="square" lIns="0" tIns="0" rIns="0" bIns="0" rtlCol="0">
            <a:spAutoFit/>
          </a:bodyPr>
          <a:lstStyle/>
          <a:p>
            <a:pPr algn="ctr">
              <a:lnSpc>
                <a:spcPct val="115000"/>
              </a:lnSpc>
              <a:spcAft>
                <a:spcPts val="455"/>
              </a:spcAft>
            </a:pPr>
            <a:r>
              <a:rPr lang="ru-RU" sz="2800" b="1" dirty="0" smtClean="0">
                <a:solidFill>
                  <a:srgbClr val="0070C0"/>
                </a:solidFill>
                <a:latin typeface="Times New Roman" pitchFamily="18" charset="0"/>
                <a:ea typeface="Times New Roman" panose="02020603050405020304" pitchFamily="18" charset="0"/>
                <a:cs typeface="Times New Roman" pitchFamily="18" charset="0"/>
              </a:rPr>
              <a:t>Подключение родителей к школьным сервисам</a:t>
            </a:r>
          </a:p>
          <a:p>
            <a:pPr algn="ctr">
              <a:lnSpc>
                <a:spcPct val="115000"/>
              </a:lnSpc>
              <a:spcAft>
                <a:spcPts val="455"/>
              </a:spcAft>
            </a:pPr>
            <a:r>
              <a:rPr lang="ru-RU" sz="2800" b="1" dirty="0" smtClean="0">
                <a:solidFill>
                  <a:srgbClr val="0070C0"/>
                </a:solidFill>
                <a:latin typeface="Times New Roman" pitchFamily="18" charset="0"/>
                <a:ea typeface="Times New Roman" panose="02020603050405020304" pitchFamily="18" charset="0"/>
                <a:cs typeface="Times New Roman" pitchFamily="18" charset="0"/>
              </a:rPr>
              <a:t>в мобильном приложении «Услуги РТ»</a:t>
            </a:r>
          </a:p>
          <a:p>
            <a:pPr algn="ctr">
              <a:lnSpc>
                <a:spcPct val="115000"/>
              </a:lnSpc>
              <a:spcAft>
                <a:spcPts val="455"/>
              </a:spcAft>
            </a:pPr>
            <a:r>
              <a:rPr lang="ru-RU" sz="2400" dirty="0" smtClean="0">
                <a:solidFill>
                  <a:srgbClr val="0070C0"/>
                </a:solidFill>
                <a:latin typeface="Times New Roman" pitchFamily="18" charset="0"/>
                <a:ea typeface="Times New Roman" panose="02020603050405020304" pitchFamily="18" charset="0"/>
                <a:cs typeface="Times New Roman" pitchFamily="18" charset="0"/>
              </a:rPr>
              <a:t>(а также на портале </a:t>
            </a:r>
            <a:r>
              <a:rPr lang="ru-RU" sz="2400" dirty="0" err="1" smtClean="0">
                <a:solidFill>
                  <a:srgbClr val="0070C0"/>
                </a:solidFill>
                <a:latin typeface="Times New Roman" pitchFamily="18" charset="0"/>
                <a:ea typeface="Times New Roman" panose="02020603050405020304" pitchFamily="18" charset="0"/>
                <a:cs typeface="Times New Roman" pitchFamily="18" charset="0"/>
              </a:rPr>
              <a:t>госуслуг</a:t>
            </a:r>
            <a:r>
              <a:rPr lang="ru-RU" sz="2400" dirty="0" smtClean="0">
                <a:solidFill>
                  <a:srgbClr val="0070C0"/>
                </a:solidFill>
                <a:latin typeface="Times New Roman" pitchFamily="18" charset="0"/>
                <a:ea typeface="Times New Roman" panose="02020603050405020304" pitchFamily="18" charset="0"/>
                <a:cs typeface="Times New Roman" pitchFamily="18" charset="0"/>
              </a:rPr>
              <a:t> РТ </a:t>
            </a:r>
            <a:r>
              <a:rPr lang="en-US" sz="2400" dirty="0" smtClean="0">
                <a:solidFill>
                  <a:srgbClr val="0070C0"/>
                </a:solidFill>
                <a:latin typeface="Times New Roman" pitchFamily="18" charset="0"/>
                <a:ea typeface="Times New Roman" panose="02020603050405020304" pitchFamily="18" charset="0"/>
                <a:cs typeface="Times New Roman" pitchFamily="18" charset="0"/>
              </a:rPr>
              <a:t>-</a:t>
            </a:r>
            <a:r>
              <a:rPr lang="en-US" sz="2400" dirty="0" smtClean="0">
                <a:solidFill>
                  <a:srgbClr val="FF0000"/>
                </a:solidFill>
                <a:latin typeface="Times New Roman" pitchFamily="18" charset="0"/>
                <a:ea typeface="Times New Roman" panose="02020603050405020304" pitchFamily="18" charset="0"/>
                <a:cs typeface="Times New Roman" pitchFamily="18" charset="0"/>
              </a:rPr>
              <a:t> </a:t>
            </a:r>
            <a:r>
              <a:rPr lang="en-US" sz="2400" b="1" u="sng" dirty="0" smtClean="0">
                <a:solidFill>
                  <a:srgbClr val="FF0000"/>
                </a:solidFill>
                <a:latin typeface="Times New Roman" pitchFamily="18" charset="0"/>
                <a:ea typeface="Times New Roman" panose="02020603050405020304" pitchFamily="18" charset="0"/>
                <a:cs typeface="Times New Roman" pitchFamily="18" charset="0"/>
              </a:rPr>
              <a:t>uslugi.tatarstan.ru</a:t>
            </a:r>
            <a:r>
              <a:rPr lang="en-US" sz="2400" dirty="0" smtClean="0">
                <a:solidFill>
                  <a:srgbClr val="0070C0"/>
                </a:solidFill>
                <a:latin typeface="Times New Roman" pitchFamily="18" charset="0"/>
                <a:ea typeface="Times New Roman" panose="02020603050405020304" pitchFamily="18" charset="0"/>
                <a:cs typeface="Times New Roman" pitchFamily="18" charset="0"/>
              </a:rPr>
              <a:t>)</a:t>
            </a:r>
            <a:r>
              <a:rPr lang="ru-RU" sz="2400" dirty="0" smtClean="0">
                <a:solidFill>
                  <a:srgbClr val="FF0000"/>
                </a:solidFill>
                <a:latin typeface="Times New Roman" pitchFamily="18" charset="0"/>
                <a:ea typeface="Times New Roman" panose="02020603050405020304" pitchFamily="18" charset="0"/>
                <a:cs typeface="Times New Roman" pitchFamily="18" charset="0"/>
              </a:rPr>
              <a:t> </a:t>
            </a:r>
          </a:p>
        </p:txBody>
      </p:sp>
      <p:pic>
        <p:nvPicPr>
          <p:cNvPr id="2" name="Рисунок 1"/>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5868144" y="2590527"/>
            <a:ext cx="2886214" cy="2376264"/>
          </a:xfrm>
          <a:prstGeom prst="rect">
            <a:avLst/>
          </a:prstGeom>
        </p:spPr>
      </p:pic>
    </p:spTree>
    <p:extLst>
      <p:ext uri="{BB962C8B-B14F-4D97-AF65-F5344CB8AC3E}">
        <p14:creationId xmlns="" xmlns:p14="http://schemas.microsoft.com/office/powerpoint/2010/main" val="2374301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3"/>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b="6704"/>
          <a:stretch/>
        </p:blipFill>
        <p:spPr bwMode="auto">
          <a:xfrm>
            <a:off x="0" y="0"/>
            <a:ext cx="9144000" cy="51435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65" name="object 7"/>
          <p:cNvSpPr txBox="1"/>
          <p:nvPr/>
        </p:nvSpPr>
        <p:spPr>
          <a:xfrm>
            <a:off x="357158" y="214297"/>
            <a:ext cx="5572164" cy="615553"/>
          </a:xfrm>
          <a:prstGeom prst="rect">
            <a:avLst/>
          </a:prstGeom>
        </p:spPr>
        <p:txBody>
          <a:bodyPr vert="horz" wrap="square" lIns="0" tIns="0" rIns="0" bIns="0" rtlCol="0">
            <a:spAutoFit/>
          </a:bodyPr>
          <a:lstStyle/>
          <a:p>
            <a:pPr marL="5776"/>
            <a:r>
              <a:rPr lang="ru-RU" sz="2000" b="1" kern="0" dirty="0" smtClean="0">
                <a:solidFill>
                  <a:srgbClr val="0070C0"/>
                </a:solidFill>
                <a:latin typeface="+mj-lt"/>
                <a:cs typeface="Trebuchet MS"/>
              </a:rPr>
              <a:t>Школьные сервисы для родителей </a:t>
            </a:r>
          </a:p>
          <a:p>
            <a:pPr marL="5776"/>
            <a:r>
              <a:rPr lang="ru-RU" sz="2000" b="1" kern="0" dirty="0" smtClean="0">
                <a:solidFill>
                  <a:srgbClr val="0070C0"/>
                </a:solidFill>
                <a:latin typeface="+mj-lt"/>
                <a:cs typeface="Trebuchet MS"/>
              </a:rPr>
              <a:t>в мобильном приложении «Услуги РТ»</a:t>
            </a:r>
            <a:endParaRPr sz="2000" dirty="0">
              <a:solidFill>
                <a:schemeClr val="bg1">
                  <a:lumMod val="50000"/>
                </a:schemeClr>
              </a:solidFill>
              <a:latin typeface="+mj-lt"/>
              <a:cs typeface="Trebuchet MS"/>
            </a:endParaRPr>
          </a:p>
        </p:txBody>
      </p:sp>
      <p:sp>
        <p:nvSpPr>
          <p:cNvPr id="2" name="Прямоугольник 1"/>
          <p:cNvSpPr/>
          <p:nvPr/>
        </p:nvSpPr>
        <p:spPr>
          <a:xfrm>
            <a:off x="285720" y="857238"/>
            <a:ext cx="6072230" cy="1965596"/>
          </a:xfrm>
          <a:prstGeom prst="rect">
            <a:avLst/>
          </a:prstGeom>
        </p:spPr>
        <p:txBody>
          <a:bodyPr wrap="square" lIns="41587" tIns="20793" rIns="41587" bIns="20793">
            <a:spAutoFit/>
          </a:bodyPr>
          <a:lstStyle/>
          <a:p>
            <a:pPr marL="155951" indent="-155951">
              <a:buAutoNum type="arabicPeriod"/>
            </a:pPr>
            <a:r>
              <a:rPr lang="ru-RU" sz="1400" b="1" dirty="0" smtClean="0">
                <a:solidFill>
                  <a:srgbClr val="FF0000"/>
                </a:solidFill>
                <a:latin typeface="Times New Roman" pitchFamily="18" charset="0"/>
                <a:cs typeface="Times New Roman" pitchFamily="18" charset="0"/>
              </a:rPr>
              <a:t>Текущие </a:t>
            </a:r>
            <a:r>
              <a:rPr lang="ru-RU" sz="1400" b="1" dirty="0">
                <a:solidFill>
                  <a:srgbClr val="FF0000"/>
                </a:solidFill>
                <a:latin typeface="Times New Roman" pitchFamily="18" charset="0"/>
                <a:cs typeface="Times New Roman" pitchFamily="18" charset="0"/>
              </a:rPr>
              <a:t>и </a:t>
            </a:r>
            <a:r>
              <a:rPr lang="ru-RU" sz="1400" b="1" dirty="0" smtClean="0">
                <a:solidFill>
                  <a:srgbClr val="FF0000"/>
                </a:solidFill>
                <a:latin typeface="Times New Roman" pitchFamily="18" charset="0"/>
                <a:cs typeface="Times New Roman" pitchFamily="18" charset="0"/>
              </a:rPr>
              <a:t>итоговые оценки </a:t>
            </a:r>
            <a:r>
              <a:rPr lang="ru-RU" sz="1400" b="1" dirty="0">
                <a:solidFill>
                  <a:srgbClr val="FF0000"/>
                </a:solidFill>
                <a:latin typeface="Times New Roman" pitchFamily="18" charset="0"/>
                <a:cs typeface="Times New Roman" pitchFamily="18" charset="0"/>
              </a:rPr>
              <a:t>ребенка </a:t>
            </a:r>
            <a:endParaRPr lang="ru-RU" sz="1400" b="1" dirty="0" smtClean="0">
              <a:solidFill>
                <a:srgbClr val="FF0000"/>
              </a:solidFill>
              <a:latin typeface="Times New Roman" pitchFamily="18" charset="0"/>
              <a:cs typeface="Times New Roman" pitchFamily="18" charset="0"/>
            </a:endParaRPr>
          </a:p>
          <a:p>
            <a:pPr marL="155951" indent="-155951">
              <a:buAutoNum type="arabicPeriod"/>
            </a:pPr>
            <a:r>
              <a:rPr lang="ru-RU" sz="1400" b="1" dirty="0" smtClean="0">
                <a:solidFill>
                  <a:srgbClr val="FF0000"/>
                </a:solidFill>
                <a:latin typeface="Times New Roman" pitchFamily="18" charset="0"/>
                <a:cs typeface="Times New Roman" pitchFamily="18" charset="0"/>
              </a:rPr>
              <a:t>Домашние задания по всем предметам</a:t>
            </a:r>
          </a:p>
          <a:p>
            <a:pPr marL="155951" indent="-155951">
              <a:buAutoNum type="arabicPeriod"/>
            </a:pPr>
            <a:r>
              <a:rPr lang="ru-RU" sz="1400" b="1" dirty="0" smtClean="0">
                <a:solidFill>
                  <a:srgbClr val="FF0000"/>
                </a:solidFill>
                <a:latin typeface="Times New Roman" pitchFamily="18" charset="0"/>
                <a:cs typeface="Times New Roman" pitchFamily="18" charset="0"/>
              </a:rPr>
              <a:t>Баланс и пополнение </a:t>
            </a:r>
            <a:r>
              <a:rPr lang="ru-RU" sz="1400" b="1" dirty="0">
                <a:solidFill>
                  <a:srgbClr val="FF0000"/>
                </a:solidFill>
                <a:latin typeface="Times New Roman" pitchFamily="18" charset="0"/>
                <a:cs typeface="Times New Roman" pitchFamily="18" charset="0"/>
              </a:rPr>
              <a:t>школьной карты </a:t>
            </a:r>
            <a:r>
              <a:rPr lang="ru-RU" sz="1400" b="1" dirty="0" smtClean="0">
                <a:solidFill>
                  <a:srgbClr val="FF0000"/>
                </a:solidFill>
                <a:latin typeface="Times New Roman" pitchFamily="18" charset="0"/>
                <a:cs typeface="Times New Roman" pitchFamily="18" charset="0"/>
              </a:rPr>
              <a:t>ребенка (</a:t>
            </a:r>
            <a:r>
              <a:rPr lang="ru-RU" sz="1400" b="1" dirty="0" err="1" smtClean="0">
                <a:solidFill>
                  <a:srgbClr val="FF0000"/>
                </a:solidFill>
                <a:latin typeface="Times New Roman" pitchFamily="18" charset="0"/>
                <a:cs typeface="Times New Roman" pitchFamily="18" charset="0"/>
              </a:rPr>
              <a:t>г.Казань</a:t>
            </a:r>
            <a:r>
              <a:rPr lang="ru-RU" sz="1400" b="1" dirty="0" smtClean="0">
                <a:solidFill>
                  <a:srgbClr val="FF0000"/>
                </a:solidFill>
                <a:latin typeface="Times New Roman" pitchFamily="18" charset="0"/>
                <a:cs typeface="Times New Roman" pitchFamily="18" charset="0"/>
              </a:rPr>
              <a:t>, Зеленодольск, Нижнекамск)</a:t>
            </a:r>
          </a:p>
          <a:p>
            <a:pPr marL="155951" indent="-155951">
              <a:buAutoNum type="arabicPeriod"/>
            </a:pPr>
            <a:r>
              <a:rPr lang="ru-RU" sz="1400" b="1" dirty="0" smtClean="0">
                <a:solidFill>
                  <a:srgbClr val="FF0000"/>
                </a:solidFill>
                <a:latin typeface="Times New Roman" pitchFamily="18" charset="0"/>
                <a:cs typeface="Times New Roman" pitchFamily="18" charset="0"/>
              </a:rPr>
              <a:t>Уведомления </a:t>
            </a:r>
            <a:r>
              <a:rPr lang="ru-RU" sz="1400" b="1" dirty="0">
                <a:solidFill>
                  <a:srgbClr val="FF0000"/>
                </a:solidFill>
                <a:latin typeface="Times New Roman" pitchFamily="18" charset="0"/>
                <a:cs typeface="Times New Roman" pitchFamily="18" charset="0"/>
              </a:rPr>
              <a:t>от классного </a:t>
            </a:r>
            <a:r>
              <a:rPr lang="ru-RU" sz="1400" b="1" dirty="0" smtClean="0">
                <a:solidFill>
                  <a:srgbClr val="FF0000"/>
                </a:solidFill>
                <a:latin typeface="Times New Roman" pitchFamily="18" charset="0"/>
                <a:cs typeface="Times New Roman" pitchFamily="18" charset="0"/>
              </a:rPr>
              <a:t>руководителя и </a:t>
            </a:r>
            <a:r>
              <a:rPr lang="ru-RU" sz="1400" b="1" dirty="0">
                <a:solidFill>
                  <a:srgbClr val="FF0000"/>
                </a:solidFill>
                <a:latin typeface="Times New Roman" pitchFamily="18" charset="0"/>
                <a:cs typeface="Times New Roman" pitchFamily="18" charset="0"/>
              </a:rPr>
              <a:t>администрации </a:t>
            </a:r>
            <a:r>
              <a:rPr lang="ru-RU" sz="1400" b="1" dirty="0" smtClean="0">
                <a:solidFill>
                  <a:srgbClr val="FF0000"/>
                </a:solidFill>
                <a:latin typeface="Times New Roman" pitchFamily="18" charset="0"/>
                <a:cs typeface="Times New Roman" pitchFamily="18" charset="0"/>
              </a:rPr>
              <a:t>школы</a:t>
            </a:r>
            <a:endParaRPr lang="ru-RU" sz="1400" dirty="0">
              <a:latin typeface="Times New Roman" pitchFamily="18" charset="0"/>
              <a:cs typeface="Times New Roman" pitchFamily="18" charset="0"/>
            </a:endParaRPr>
          </a:p>
          <a:p>
            <a:endParaRPr lang="ru-RU" sz="1100" b="1" dirty="0" smtClean="0"/>
          </a:p>
          <a:p>
            <a:r>
              <a:rPr lang="ru-RU" sz="1100" b="1" dirty="0" smtClean="0">
                <a:latin typeface="Times New Roman" pitchFamily="18" charset="0"/>
                <a:cs typeface="Times New Roman" pitchFamily="18" charset="0"/>
              </a:rPr>
              <a:t>Родителям рекомендовано </a:t>
            </a:r>
            <a:r>
              <a:rPr lang="ru-RU" sz="1100" b="1" dirty="0">
                <a:latin typeface="Times New Roman" pitchFamily="18" charset="0"/>
                <a:cs typeface="Times New Roman" pitchFamily="18" charset="0"/>
              </a:rPr>
              <a:t>использование </a:t>
            </a:r>
            <a:r>
              <a:rPr lang="ru-RU" sz="1100" b="1" dirty="0" smtClean="0">
                <a:latin typeface="Times New Roman" pitchFamily="18" charset="0"/>
                <a:cs typeface="Times New Roman" pitchFamily="18" charset="0"/>
              </a:rPr>
              <a:t>мобильного </a:t>
            </a:r>
            <a:r>
              <a:rPr lang="ru-RU" sz="1100" b="1" dirty="0">
                <a:latin typeface="Times New Roman" pitchFamily="18" charset="0"/>
                <a:cs typeface="Times New Roman" pitchFamily="18" charset="0"/>
              </a:rPr>
              <a:t>приложения “Услуги РТ” с тем же набором сервисов, так как уведомления от учителей требуют оперативной </a:t>
            </a:r>
            <a:r>
              <a:rPr lang="ru-RU" sz="1100" b="1" dirty="0" smtClean="0">
                <a:latin typeface="Times New Roman" pitchFamily="18" charset="0"/>
                <a:cs typeface="Times New Roman" pitchFamily="18" charset="0"/>
              </a:rPr>
              <a:t>реакции. Информация дублируется на портале </a:t>
            </a:r>
            <a:r>
              <a:rPr lang="en-US" sz="1100" b="1" dirty="0" smtClean="0">
                <a:latin typeface="Times New Roman" pitchFamily="18" charset="0"/>
                <a:cs typeface="Times New Roman" pitchFamily="18" charset="0"/>
              </a:rPr>
              <a:t>uslugi.tatarstan.ru</a:t>
            </a:r>
            <a:endParaRPr lang="ru-RU" sz="1100" b="1" dirty="0" smtClean="0">
              <a:latin typeface="Times New Roman" pitchFamily="18" charset="0"/>
              <a:cs typeface="Times New Roman" pitchFamily="18" charset="0"/>
            </a:endParaRPr>
          </a:p>
          <a:p>
            <a:r>
              <a:rPr lang="ru-RU" sz="1100" b="1" dirty="0" smtClean="0">
                <a:latin typeface="Times New Roman" pitchFamily="18" charset="0"/>
                <a:cs typeface="Times New Roman" pitchFamily="18" charset="0"/>
              </a:rPr>
              <a:t>Портал </a:t>
            </a:r>
            <a:r>
              <a:rPr lang="en-US" sz="1100" b="1" dirty="0" smtClean="0">
                <a:latin typeface="Times New Roman" pitchFamily="18" charset="0"/>
                <a:cs typeface="Times New Roman" pitchFamily="18" charset="0"/>
              </a:rPr>
              <a:t>edu.tatar.ru</a:t>
            </a:r>
            <a:r>
              <a:rPr lang="ru-RU" sz="1100" b="1" dirty="0">
                <a:latin typeface="Times New Roman" pitchFamily="18" charset="0"/>
                <a:cs typeface="Times New Roman" pitchFamily="18" charset="0"/>
              </a:rPr>
              <a:t> </a:t>
            </a:r>
            <a:r>
              <a:rPr lang="ru-RU" sz="1100" b="1" dirty="0" smtClean="0">
                <a:latin typeface="Times New Roman" pitchFamily="18" charset="0"/>
                <a:cs typeface="Times New Roman" pitchFamily="18" charset="0"/>
              </a:rPr>
              <a:t>предназначен для профессиональных сотрудников сферы образования. </a:t>
            </a:r>
          </a:p>
        </p:txBody>
      </p:sp>
      <p:pic>
        <p:nvPicPr>
          <p:cNvPr id="6" name="Picture 2"/>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572264" y="285734"/>
            <a:ext cx="2228017" cy="4599454"/>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2" name="object 7"/>
          <p:cNvSpPr txBox="1"/>
          <p:nvPr/>
        </p:nvSpPr>
        <p:spPr>
          <a:xfrm>
            <a:off x="544310" y="2857502"/>
            <a:ext cx="4763154" cy="523220"/>
          </a:xfrm>
          <a:prstGeom prst="rect">
            <a:avLst/>
          </a:prstGeom>
        </p:spPr>
        <p:txBody>
          <a:bodyPr vert="horz" wrap="square" lIns="0" tIns="0" rIns="0" bIns="0" rtlCol="0">
            <a:spAutoFit/>
          </a:bodyPr>
          <a:lstStyle/>
          <a:p>
            <a:pPr marL="5776"/>
            <a:r>
              <a:rPr lang="ru-RU" sz="1700" b="1" kern="0" dirty="0" smtClean="0">
                <a:solidFill>
                  <a:srgbClr val="0070C0"/>
                </a:solidFill>
                <a:latin typeface="+mj-lt"/>
                <a:cs typeface="Trebuchet MS"/>
              </a:rPr>
              <a:t>Чтобы подключиться к школьным сервисам родителям необходимо:</a:t>
            </a:r>
          </a:p>
        </p:txBody>
      </p:sp>
      <p:sp>
        <p:nvSpPr>
          <p:cNvPr id="7" name="Прямоугольник 6"/>
          <p:cNvSpPr/>
          <p:nvPr/>
        </p:nvSpPr>
        <p:spPr>
          <a:xfrm>
            <a:off x="285720" y="3571882"/>
            <a:ext cx="6072230" cy="903766"/>
          </a:xfrm>
          <a:prstGeom prst="rect">
            <a:avLst/>
          </a:prstGeom>
        </p:spPr>
        <p:txBody>
          <a:bodyPr wrap="square" lIns="41587" tIns="20793" rIns="41587" bIns="20793">
            <a:spAutoFit/>
          </a:bodyPr>
          <a:lstStyle/>
          <a:p>
            <a:pPr marL="234376" indent="-228600">
              <a:buAutoNum type="arabicPeriod"/>
            </a:pPr>
            <a:r>
              <a:rPr lang="ru-RU" sz="1400" b="1" kern="0" dirty="0" smtClean="0">
                <a:solidFill>
                  <a:srgbClr val="FF0000"/>
                </a:solidFill>
                <a:latin typeface="Times New Roman" pitchFamily="18" charset="0"/>
                <a:cs typeface="Times New Roman" pitchFamily="18" charset="0"/>
              </a:rPr>
              <a:t>   Скачать </a:t>
            </a:r>
            <a:r>
              <a:rPr lang="ru-RU" sz="1400" b="1" kern="0" dirty="0">
                <a:solidFill>
                  <a:srgbClr val="FF0000"/>
                </a:solidFill>
                <a:latin typeface="Times New Roman" pitchFamily="18" charset="0"/>
                <a:cs typeface="Times New Roman" pitchFamily="18" charset="0"/>
              </a:rPr>
              <a:t>бесплатное мобильное приложение «Услуги РТ</a:t>
            </a:r>
            <a:r>
              <a:rPr lang="ru-RU" sz="1400" b="1" kern="0" dirty="0" smtClean="0">
                <a:solidFill>
                  <a:srgbClr val="FF0000"/>
                </a:solidFill>
                <a:latin typeface="Times New Roman" pitchFamily="18" charset="0"/>
                <a:cs typeface="Times New Roman" pitchFamily="18" charset="0"/>
              </a:rPr>
              <a:t>».</a:t>
            </a:r>
            <a:endParaRPr lang="ru-RU" sz="1400" b="1" kern="0" dirty="0">
              <a:solidFill>
                <a:srgbClr val="FF0000"/>
              </a:solidFill>
              <a:latin typeface="Times New Roman" pitchFamily="18" charset="0"/>
              <a:cs typeface="Times New Roman" pitchFamily="18" charset="0"/>
            </a:endParaRPr>
          </a:p>
          <a:p>
            <a:pPr marL="5776"/>
            <a:r>
              <a:rPr lang="ru-RU" sz="1400" b="1" kern="0" dirty="0" smtClean="0">
                <a:solidFill>
                  <a:srgbClr val="FF0000"/>
                </a:solidFill>
                <a:latin typeface="Times New Roman" pitchFamily="18" charset="0"/>
                <a:cs typeface="Times New Roman" pitchFamily="18" charset="0"/>
              </a:rPr>
              <a:t>2.     Зарегистрироваться, </a:t>
            </a:r>
            <a:r>
              <a:rPr lang="ru-RU" sz="1400" b="1" kern="0" dirty="0">
                <a:solidFill>
                  <a:srgbClr val="FF0000"/>
                </a:solidFill>
                <a:latin typeface="Times New Roman" pitchFamily="18" charset="0"/>
                <a:cs typeface="Times New Roman" pitchFamily="18" charset="0"/>
              </a:rPr>
              <a:t>используя номер сотового телефона (1 минута</a:t>
            </a:r>
            <a:r>
              <a:rPr lang="ru-RU" sz="1400" b="1" kern="0" dirty="0" smtClean="0">
                <a:solidFill>
                  <a:srgbClr val="FF0000"/>
                </a:solidFill>
                <a:latin typeface="Times New Roman" pitchFamily="18" charset="0"/>
                <a:cs typeface="Times New Roman" pitchFamily="18" charset="0"/>
              </a:rPr>
              <a:t>).</a:t>
            </a:r>
            <a:endParaRPr lang="ru-RU" sz="1400" b="1" kern="0" dirty="0">
              <a:solidFill>
                <a:srgbClr val="FF0000"/>
              </a:solidFill>
              <a:latin typeface="Times New Roman" pitchFamily="18" charset="0"/>
              <a:cs typeface="Times New Roman" pitchFamily="18" charset="0"/>
            </a:endParaRPr>
          </a:p>
          <a:p>
            <a:pPr marL="5776"/>
            <a:r>
              <a:rPr lang="ru-RU" sz="1400" b="1" kern="0" dirty="0" smtClean="0">
                <a:solidFill>
                  <a:srgbClr val="FF0000"/>
                </a:solidFill>
                <a:latin typeface="Times New Roman" pitchFamily="18" charset="0"/>
                <a:cs typeface="Times New Roman" pitchFamily="18" charset="0"/>
              </a:rPr>
              <a:t>3.     Попросить </a:t>
            </a:r>
            <a:r>
              <a:rPr lang="ru-RU" sz="1400" b="1" kern="0" dirty="0">
                <a:solidFill>
                  <a:srgbClr val="FF0000"/>
                </a:solidFill>
                <a:latin typeface="Times New Roman" pitchFamily="18" charset="0"/>
                <a:cs typeface="Times New Roman" pitchFamily="18" charset="0"/>
              </a:rPr>
              <a:t>классного руководителя подключить к школьным </a:t>
            </a:r>
            <a:r>
              <a:rPr lang="ru-RU" sz="1400" b="1" kern="0" dirty="0" smtClean="0">
                <a:solidFill>
                  <a:srgbClr val="FF0000"/>
                </a:solidFill>
                <a:latin typeface="Times New Roman" pitchFamily="18" charset="0"/>
                <a:cs typeface="Times New Roman" pitchFamily="18" charset="0"/>
              </a:rPr>
              <a:t>сервисам.</a:t>
            </a:r>
            <a:endParaRPr lang="ru-RU" sz="1400" b="1" dirty="0">
              <a:solidFill>
                <a:srgbClr val="FF0000"/>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42570024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b="6704"/>
          <a:stretch/>
        </p:blipFill>
        <p:spPr bwMode="auto">
          <a:xfrm>
            <a:off x="0" y="0"/>
            <a:ext cx="9144000" cy="51435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65" name="object 7"/>
          <p:cNvSpPr txBox="1"/>
          <p:nvPr/>
        </p:nvSpPr>
        <p:spPr>
          <a:xfrm>
            <a:off x="545032" y="338145"/>
            <a:ext cx="8598968" cy="369332"/>
          </a:xfrm>
          <a:prstGeom prst="rect">
            <a:avLst/>
          </a:prstGeom>
        </p:spPr>
        <p:txBody>
          <a:bodyPr vert="horz" wrap="square" lIns="0" tIns="0" rIns="0" bIns="0" rtlCol="0">
            <a:spAutoFit/>
          </a:bodyPr>
          <a:lstStyle/>
          <a:p>
            <a:pPr marL="5776" algn="ctr"/>
            <a:r>
              <a:rPr lang="ru-RU" sz="2400" b="1" kern="0" dirty="0" smtClean="0">
                <a:solidFill>
                  <a:srgbClr val="0070C0"/>
                </a:solidFill>
                <a:latin typeface="Times New Roman" pitchFamily="18" charset="0"/>
                <a:cs typeface="Times New Roman" pitchFamily="18" charset="0"/>
              </a:rPr>
              <a:t>Что нужно сделать классному руководителю</a:t>
            </a:r>
            <a:endParaRPr sz="2400" dirty="0">
              <a:solidFill>
                <a:schemeClr val="bg1">
                  <a:lumMod val="50000"/>
                </a:schemeClr>
              </a:solidFill>
              <a:latin typeface="Times New Roman" pitchFamily="18" charset="0"/>
              <a:cs typeface="Times New Roman" pitchFamily="18" charset="0"/>
            </a:endParaRPr>
          </a:p>
        </p:txBody>
      </p:sp>
      <p:sp>
        <p:nvSpPr>
          <p:cNvPr id="8" name="Прямоугольник 7"/>
          <p:cNvSpPr/>
          <p:nvPr/>
        </p:nvSpPr>
        <p:spPr>
          <a:xfrm>
            <a:off x="214282" y="857238"/>
            <a:ext cx="8715436" cy="3735311"/>
          </a:xfrm>
          <a:prstGeom prst="rect">
            <a:avLst/>
          </a:prstGeom>
        </p:spPr>
        <p:txBody>
          <a:bodyPr wrap="square" lIns="41587" tIns="20793" rIns="41587" bIns="20793">
            <a:spAutoFit/>
          </a:bodyPr>
          <a:lstStyle/>
          <a:p>
            <a:r>
              <a:rPr lang="ru-RU" sz="1500" b="1" dirty="0" smtClean="0">
                <a:latin typeface="Times New Roman" pitchFamily="18" charset="0"/>
                <a:cs typeface="Times New Roman" pitchFamily="18" charset="0"/>
              </a:rPr>
              <a:t>1. </a:t>
            </a:r>
            <a:r>
              <a:rPr lang="ru-RU" sz="1500" dirty="0" smtClean="0">
                <a:latin typeface="Times New Roman" pitchFamily="18" charset="0"/>
                <a:cs typeface="Times New Roman" pitchFamily="18" charset="0"/>
              </a:rPr>
              <a:t>Попросить </a:t>
            </a:r>
            <a:r>
              <a:rPr lang="ru-RU" sz="1500" dirty="0">
                <a:latin typeface="Times New Roman" pitchFamily="18" charset="0"/>
                <a:cs typeface="Times New Roman" pitchFamily="18" charset="0"/>
              </a:rPr>
              <a:t>родителей </a:t>
            </a:r>
            <a:r>
              <a:rPr lang="ru-RU" sz="1500" b="1" dirty="0" smtClean="0">
                <a:solidFill>
                  <a:srgbClr val="C00000"/>
                </a:solidFill>
                <a:latin typeface="Times New Roman" pitchFamily="18" charset="0"/>
                <a:cs typeface="Times New Roman" pitchFamily="18" charset="0"/>
              </a:rPr>
              <a:t>использовать </a:t>
            </a:r>
            <a:r>
              <a:rPr lang="ru-RU" sz="1500" b="1" dirty="0">
                <a:solidFill>
                  <a:srgbClr val="C00000"/>
                </a:solidFill>
                <a:latin typeface="Times New Roman" pitchFamily="18" charset="0"/>
                <a:cs typeface="Times New Roman" pitchFamily="18" charset="0"/>
              </a:rPr>
              <a:t>мобильное приложение "Услуги РТ"</a:t>
            </a:r>
            <a:r>
              <a:rPr lang="ru-RU" sz="1500" b="1" dirty="0">
                <a:latin typeface="Times New Roman" pitchFamily="18" charset="0"/>
                <a:cs typeface="Times New Roman" pitchFamily="18" charset="0"/>
              </a:rPr>
              <a:t> </a:t>
            </a:r>
            <a:r>
              <a:rPr lang="ru-RU" sz="1500" dirty="0">
                <a:latin typeface="Times New Roman" pitchFamily="18" charset="0"/>
                <a:cs typeface="Times New Roman" pitchFamily="18" charset="0"/>
              </a:rPr>
              <a:t>для получения всех школьных </a:t>
            </a:r>
            <a:r>
              <a:rPr lang="ru-RU" sz="1500" dirty="0" smtClean="0">
                <a:latin typeface="Times New Roman" pitchFamily="18" charset="0"/>
                <a:cs typeface="Times New Roman" pitchFamily="18" charset="0"/>
              </a:rPr>
              <a:t>сервисов. </a:t>
            </a:r>
            <a:endParaRPr lang="ru-RU" sz="1500" dirty="0">
              <a:latin typeface="Times New Roman" pitchFamily="18" charset="0"/>
              <a:cs typeface="Times New Roman" pitchFamily="18" charset="0"/>
            </a:endParaRPr>
          </a:p>
          <a:p>
            <a:r>
              <a:rPr lang="ru-RU" sz="1500" dirty="0" smtClean="0">
                <a:latin typeface="Times New Roman" pitchFamily="18" charset="0"/>
                <a:cs typeface="Times New Roman" pitchFamily="18" charset="0"/>
              </a:rPr>
              <a:t>Если </a:t>
            </a:r>
            <a:r>
              <a:rPr lang="ru-RU" sz="1500" dirty="0">
                <a:latin typeface="Times New Roman" pitchFamily="18" charset="0"/>
                <a:cs typeface="Times New Roman" pitchFamily="18" charset="0"/>
              </a:rPr>
              <a:t>у родителя нет мобильного телефона, вся информация доступна на портале </a:t>
            </a:r>
            <a:r>
              <a:rPr lang="ru-RU" sz="1500" dirty="0" smtClean="0">
                <a:latin typeface="Times New Roman" pitchFamily="18" charset="0"/>
                <a:cs typeface="Times New Roman" pitchFamily="18" charset="0"/>
              </a:rPr>
              <a:t>uslugi.tatarstan.ru</a:t>
            </a:r>
          </a:p>
          <a:p>
            <a:endParaRPr lang="ru-RU" sz="1500" kern="0" dirty="0" smtClean="0">
              <a:latin typeface="Times New Roman" pitchFamily="18" charset="0"/>
              <a:cs typeface="Times New Roman" pitchFamily="18" charset="0"/>
            </a:endParaRPr>
          </a:p>
          <a:p>
            <a:pPr marL="5776"/>
            <a:r>
              <a:rPr lang="ru-RU" sz="1500" b="1" kern="0" dirty="0" smtClean="0">
                <a:latin typeface="Times New Roman" pitchFamily="18" charset="0"/>
                <a:cs typeface="Times New Roman" pitchFamily="18" charset="0"/>
              </a:rPr>
              <a:t>2. </a:t>
            </a:r>
            <a:r>
              <a:rPr lang="ru-RU" sz="1500" kern="0" dirty="0" smtClean="0">
                <a:latin typeface="Times New Roman" pitchFamily="18" charset="0"/>
                <a:cs typeface="Times New Roman" pitchFamily="18" charset="0"/>
              </a:rPr>
              <a:t>Вписать </a:t>
            </a:r>
            <a:r>
              <a:rPr lang="ru-RU" sz="1500" b="1" kern="0" dirty="0" smtClean="0">
                <a:solidFill>
                  <a:srgbClr val="C00000"/>
                </a:solidFill>
                <a:latin typeface="Times New Roman" pitchFamily="18" charset="0"/>
                <a:cs typeface="Times New Roman" pitchFamily="18" charset="0"/>
              </a:rPr>
              <a:t>номер сотового одного из родителей</a:t>
            </a:r>
            <a:r>
              <a:rPr lang="ru-RU" sz="1500" b="1" kern="0" dirty="0" smtClean="0">
                <a:latin typeface="Times New Roman" pitchFamily="18" charset="0"/>
                <a:cs typeface="Times New Roman" pitchFamily="18" charset="0"/>
              </a:rPr>
              <a:t> </a:t>
            </a:r>
            <a:r>
              <a:rPr lang="ru-RU" sz="1500" kern="0" dirty="0" smtClean="0">
                <a:latin typeface="Times New Roman" pitchFamily="18" charset="0"/>
                <a:cs typeface="Times New Roman" pitchFamily="18" charset="0"/>
              </a:rPr>
              <a:t>в личное дело ребенка в своем личном кабинете в системе «Электронное образование» </a:t>
            </a:r>
          </a:p>
          <a:p>
            <a:pPr marL="5776"/>
            <a:r>
              <a:rPr lang="ru-RU" sz="1500" dirty="0" smtClean="0">
                <a:latin typeface="Times New Roman" pitchFamily="18" charset="0"/>
                <a:cs typeface="Times New Roman" pitchFamily="18" charset="0"/>
              </a:rPr>
              <a:t>В </a:t>
            </a:r>
            <a:r>
              <a:rPr lang="ru-RU" sz="1500" dirty="0">
                <a:latin typeface="Times New Roman" pitchFamily="18" charset="0"/>
                <a:cs typeface="Times New Roman" pitchFamily="18" charset="0"/>
              </a:rPr>
              <a:t>этот момент произойдет автоматическое создание учетной записи родителя на Портале государственных электронных услуг РТ (uslugi.tatarstan.ru) и автоматическая привязка ребенка к этому родителю</a:t>
            </a:r>
            <a:r>
              <a:rPr lang="ru-RU" sz="1500" dirty="0" smtClean="0">
                <a:latin typeface="Times New Roman" pitchFamily="18" charset="0"/>
                <a:cs typeface="Times New Roman" pitchFamily="18" charset="0"/>
              </a:rPr>
              <a:t>.</a:t>
            </a:r>
          </a:p>
          <a:p>
            <a:endParaRPr lang="ru-RU" sz="1500" kern="0" dirty="0" smtClean="0">
              <a:latin typeface="Times New Roman" pitchFamily="18" charset="0"/>
              <a:cs typeface="Times New Roman" pitchFamily="18" charset="0"/>
            </a:endParaRPr>
          </a:p>
          <a:p>
            <a:r>
              <a:rPr lang="ru-RU" sz="1500" b="1" kern="0" dirty="0" smtClean="0">
                <a:latin typeface="Times New Roman" pitchFamily="18" charset="0"/>
                <a:cs typeface="Times New Roman" pitchFamily="18" charset="0"/>
              </a:rPr>
              <a:t>3. </a:t>
            </a:r>
            <a:r>
              <a:rPr lang="ru-RU" sz="1500" dirty="0">
                <a:latin typeface="Times New Roman" pitchFamily="18" charset="0"/>
                <a:cs typeface="Times New Roman" pitchFamily="18" charset="0"/>
              </a:rPr>
              <a:t>Для </a:t>
            </a:r>
            <a:r>
              <a:rPr lang="ru-RU" sz="1500" b="1" dirty="0">
                <a:solidFill>
                  <a:srgbClr val="C00000"/>
                </a:solidFill>
                <a:latin typeface="Times New Roman" pitchFamily="18" charset="0"/>
                <a:cs typeface="Times New Roman" pitchFamily="18" charset="0"/>
              </a:rPr>
              <a:t>контроля подключения родителей</a:t>
            </a:r>
            <a:r>
              <a:rPr lang="ru-RU" sz="1500" b="1" dirty="0">
                <a:latin typeface="Times New Roman" pitchFamily="18" charset="0"/>
                <a:cs typeface="Times New Roman" pitchFamily="18" charset="0"/>
              </a:rPr>
              <a:t> </a:t>
            </a:r>
            <a:r>
              <a:rPr lang="ru-RU" sz="1500" dirty="0">
                <a:latin typeface="Times New Roman" pitchFamily="18" charset="0"/>
                <a:cs typeface="Times New Roman" pitchFamily="18" charset="0"/>
              </a:rPr>
              <a:t>у классного руководителя будет отображаться перечень учеников класса: ФИО серым цветом - родители не подключены, ФИО черным цветом - родители подключены. </a:t>
            </a:r>
            <a:endParaRPr lang="ru-RU" sz="1500" kern="0" dirty="0" smtClean="0">
              <a:latin typeface="Times New Roman" pitchFamily="18" charset="0"/>
              <a:cs typeface="Times New Roman" pitchFamily="18" charset="0"/>
            </a:endParaRPr>
          </a:p>
          <a:p>
            <a:pPr marL="5776"/>
            <a:endParaRPr lang="ru-RU" sz="1500" dirty="0" smtClean="0">
              <a:latin typeface="Times New Roman" pitchFamily="18" charset="0"/>
              <a:cs typeface="Times New Roman" pitchFamily="18" charset="0"/>
            </a:endParaRPr>
          </a:p>
          <a:p>
            <a:pPr marL="5776"/>
            <a:r>
              <a:rPr lang="ru-RU" sz="1500" b="1" dirty="0" smtClean="0">
                <a:latin typeface="Times New Roman" pitchFamily="18" charset="0"/>
                <a:cs typeface="Times New Roman" pitchFamily="18" charset="0"/>
              </a:rPr>
              <a:t>4. </a:t>
            </a:r>
            <a:r>
              <a:rPr lang="ru-RU" sz="1500" dirty="0" smtClean="0">
                <a:latin typeface="Times New Roman" pitchFamily="18" charset="0"/>
                <a:cs typeface="Times New Roman" pitchFamily="18" charset="0"/>
              </a:rPr>
              <a:t>Заполнять </a:t>
            </a:r>
            <a:r>
              <a:rPr lang="ru-RU" sz="1500" dirty="0">
                <a:latin typeface="Times New Roman" pitchFamily="18" charset="0"/>
                <a:cs typeface="Times New Roman" pitchFamily="18" charset="0"/>
              </a:rPr>
              <a:t>домашние задания, </a:t>
            </a:r>
            <a:r>
              <a:rPr lang="ru-RU" sz="1500" dirty="0" smtClean="0">
                <a:latin typeface="Times New Roman" pitchFamily="18" charset="0"/>
                <a:cs typeface="Times New Roman" pitchFamily="18" charset="0"/>
              </a:rPr>
              <a:t>ставить </a:t>
            </a:r>
            <a:r>
              <a:rPr lang="ru-RU" sz="1500" dirty="0">
                <a:latin typeface="Times New Roman" pitchFamily="18" charset="0"/>
                <a:cs typeface="Times New Roman" pitchFamily="18" charset="0"/>
              </a:rPr>
              <a:t>оценки, </a:t>
            </a:r>
            <a:r>
              <a:rPr lang="ru-RU" sz="1500" dirty="0" smtClean="0">
                <a:latin typeface="Times New Roman" pitchFamily="18" charset="0"/>
                <a:cs typeface="Times New Roman" pitchFamily="18" charset="0"/>
              </a:rPr>
              <a:t>писать </a:t>
            </a:r>
            <a:r>
              <a:rPr lang="ru-RU" sz="1500" dirty="0">
                <a:latin typeface="Times New Roman" pitchFamily="18" charset="0"/>
                <a:cs typeface="Times New Roman" pitchFamily="18" charset="0"/>
              </a:rPr>
              <a:t>уведомления сразу всем родителям или </a:t>
            </a:r>
            <a:r>
              <a:rPr lang="ru-RU" sz="1500" dirty="0" smtClean="0">
                <a:latin typeface="Times New Roman" pitchFamily="18" charset="0"/>
                <a:cs typeface="Times New Roman" pitchFamily="18" charset="0"/>
              </a:rPr>
              <a:t>выбранным. </a:t>
            </a:r>
            <a:endParaRPr lang="ru-RU" sz="1500" kern="0" dirty="0">
              <a:latin typeface="Times New Roman" pitchFamily="18" charset="0"/>
              <a:cs typeface="Times New Roman" pitchFamily="18" charset="0"/>
            </a:endParaRPr>
          </a:p>
        </p:txBody>
      </p:sp>
    </p:spTree>
    <p:extLst>
      <p:ext uri="{BB962C8B-B14F-4D97-AF65-F5344CB8AC3E}">
        <p14:creationId xmlns="" xmlns:p14="http://schemas.microsoft.com/office/powerpoint/2010/main" val="428429501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b="6704"/>
          <a:stretch/>
        </p:blipFill>
        <p:spPr bwMode="auto">
          <a:xfrm>
            <a:off x="0" y="0"/>
            <a:ext cx="9144000" cy="51435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65" name="object 7"/>
          <p:cNvSpPr txBox="1"/>
          <p:nvPr/>
        </p:nvSpPr>
        <p:spPr>
          <a:xfrm>
            <a:off x="545032" y="338145"/>
            <a:ext cx="8598968" cy="369332"/>
          </a:xfrm>
          <a:prstGeom prst="rect">
            <a:avLst/>
          </a:prstGeom>
        </p:spPr>
        <p:txBody>
          <a:bodyPr vert="horz" wrap="square" lIns="0" tIns="0" rIns="0" bIns="0" rtlCol="0">
            <a:spAutoFit/>
          </a:bodyPr>
          <a:lstStyle/>
          <a:p>
            <a:pPr marL="5776" algn="ctr"/>
            <a:r>
              <a:rPr lang="ru-RU" sz="2400" b="1" kern="0" dirty="0" smtClean="0">
                <a:solidFill>
                  <a:srgbClr val="0070C0"/>
                </a:solidFill>
                <a:latin typeface="Times New Roman" pitchFamily="18" charset="0"/>
                <a:cs typeface="Times New Roman" pitchFamily="18" charset="0"/>
              </a:rPr>
              <a:t>Что нужно сделать классному руководителю</a:t>
            </a:r>
            <a:endParaRPr sz="2400" dirty="0">
              <a:solidFill>
                <a:schemeClr val="bg1">
                  <a:lumMod val="50000"/>
                </a:schemeClr>
              </a:solidFill>
              <a:latin typeface="Times New Roman" pitchFamily="18" charset="0"/>
              <a:cs typeface="Times New Roman" pitchFamily="18" charset="0"/>
            </a:endParaRPr>
          </a:p>
        </p:txBody>
      </p:sp>
      <p:pic>
        <p:nvPicPr>
          <p:cNvPr id="2" name="Рисунок 1"/>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0" y="0"/>
            <a:ext cx="9144000" cy="5143499"/>
          </a:xfrm>
          <a:prstGeom prst="rect">
            <a:avLst/>
          </a:prstGeom>
        </p:spPr>
      </p:pic>
    </p:spTree>
    <p:extLst>
      <p:ext uri="{BB962C8B-B14F-4D97-AF65-F5344CB8AC3E}">
        <p14:creationId xmlns="" xmlns:p14="http://schemas.microsoft.com/office/powerpoint/2010/main" val="21393276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b="6704"/>
          <a:stretch/>
        </p:blipFill>
        <p:spPr bwMode="auto">
          <a:xfrm>
            <a:off x="0" y="0"/>
            <a:ext cx="9144000" cy="51435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0" name="Номер слайда 9"/>
          <p:cNvSpPr>
            <a:spLocks noGrp="1"/>
          </p:cNvSpPr>
          <p:nvPr>
            <p:ph type="sldNum" sz="quarter" idx="7"/>
          </p:nvPr>
        </p:nvSpPr>
        <p:spPr>
          <a:xfrm>
            <a:off x="6835819" y="4751261"/>
            <a:ext cx="2103120" cy="251959"/>
          </a:xfrm>
        </p:spPr>
        <p:txBody>
          <a:bodyPr/>
          <a:lstStyle/>
          <a:p>
            <a:fld id="{B6F15528-21DE-4FAA-801E-634DDDAF4B2B}" type="slidenum">
              <a:rPr lang="ru-RU" sz="1600" b="1" smtClean="0"/>
              <a:pPr/>
              <a:t>7</a:t>
            </a:fld>
            <a:endParaRPr lang="ru-RU" sz="1600" b="1" dirty="0"/>
          </a:p>
        </p:txBody>
      </p:sp>
      <p:sp>
        <p:nvSpPr>
          <p:cNvPr id="6" name="Прямоугольник 5"/>
          <p:cNvSpPr/>
          <p:nvPr/>
        </p:nvSpPr>
        <p:spPr>
          <a:xfrm>
            <a:off x="428597" y="1000114"/>
            <a:ext cx="8572560" cy="3796866"/>
          </a:xfrm>
          <a:prstGeom prst="rect">
            <a:avLst/>
          </a:prstGeom>
        </p:spPr>
        <p:txBody>
          <a:bodyPr wrap="square" lIns="41587" tIns="20793" rIns="41587" bIns="20793">
            <a:spAutoFit/>
          </a:bodyPr>
          <a:lstStyle/>
          <a:p>
            <a:pPr marL="337894" indent="-337894">
              <a:buClr>
                <a:srgbClr val="35793B"/>
              </a:buClr>
            </a:pPr>
            <a:r>
              <a:rPr lang="ru-RU" sz="1600" b="1" dirty="0" smtClean="0">
                <a:latin typeface="Times New Roman" pitchFamily="18" charset="0"/>
                <a:cs typeface="Times New Roman" pitchFamily="18" charset="0"/>
              </a:rPr>
              <a:t>1.    </a:t>
            </a:r>
            <a:r>
              <a:rPr lang="ru-RU" sz="1600" dirty="0" smtClean="0">
                <a:latin typeface="Times New Roman" pitchFamily="18" charset="0"/>
                <a:cs typeface="Times New Roman" pitchFamily="18" charset="0"/>
              </a:rPr>
              <a:t>Классным </a:t>
            </a:r>
            <a:r>
              <a:rPr lang="ru-RU" sz="1600" dirty="0">
                <a:latin typeface="Times New Roman" pitchFamily="18" charset="0"/>
                <a:cs typeface="Times New Roman" pitchFamily="18" charset="0"/>
              </a:rPr>
              <a:t>руководителям и </a:t>
            </a:r>
            <a:r>
              <a:rPr lang="ru-RU" sz="1600" dirty="0" smtClean="0">
                <a:latin typeface="Times New Roman" pitchFamily="18" charset="0"/>
                <a:cs typeface="Times New Roman" pitchFamily="18" charset="0"/>
              </a:rPr>
              <a:t>учителям </a:t>
            </a:r>
            <a:r>
              <a:rPr lang="ru-RU" sz="1600" b="1" dirty="0" smtClean="0">
                <a:solidFill>
                  <a:srgbClr val="C00000"/>
                </a:solidFill>
                <a:latin typeface="Times New Roman" pitchFamily="18" charset="0"/>
                <a:cs typeface="Times New Roman" pitchFamily="18" charset="0"/>
              </a:rPr>
              <a:t>обеспечить  </a:t>
            </a:r>
            <a:r>
              <a:rPr lang="ru-RU" sz="1600" b="1" dirty="0">
                <a:solidFill>
                  <a:srgbClr val="C00000"/>
                </a:solidFill>
                <a:latin typeface="Times New Roman" pitchFamily="18" charset="0"/>
                <a:cs typeface="Times New Roman" pitchFamily="18" charset="0"/>
              </a:rPr>
              <a:t>подключение родителей учеников к школьным сервисам в мобильном приложении «Услуги РТ»</a:t>
            </a:r>
            <a:r>
              <a:rPr lang="ru-RU" sz="1600" dirty="0">
                <a:latin typeface="Times New Roman" pitchFamily="18" charset="0"/>
                <a:cs typeface="Times New Roman" pitchFamily="18" charset="0"/>
              </a:rPr>
              <a:t> и на Портале государственных и муниципальных услуг Республики Татарстан </a:t>
            </a:r>
            <a:r>
              <a:rPr lang="ru-RU" sz="1600" b="1" dirty="0">
                <a:solidFill>
                  <a:srgbClr val="0070C0"/>
                </a:solidFill>
                <a:latin typeface="Times New Roman" pitchFamily="18" charset="0"/>
                <a:cs typeface="Times New Roman" pitchFamily="18" charset="0"/>
              </a:rPr>
              <a:t>uslugi.tatarstan.ru</a:t>
            </a:r>
            <a:r>
              <a:rPr lang="ru-RU" sz="1600" b="1" dirty="0">
                <a:latin typeface="Times New Roman" pitchFamily="18" charset="0"/>
                <a:cs typeface="Times New Roman" pitchFamily="18" charset="0"/>
              </a:rPr>
              <a:t>.</a:t>
            </a:r>
            <a:r>
              <a:rPr lang="ru-RU" sz="1600" b="1" dirty="0" smtClean="0">
                <a:latin typeface="Times New Roman" pitchFamily="18" charset="0"/>
                <a:cs typeface="Times New Roman" pitchFamily="18" charset="0"/>
              </a:rPr>
              <a:t> </a:t>
            </a:r>
          </a:p>
          <a:p>
            <a:pPr marL="337894" indent="-337894">
              <a:buClr>
                <a:srgbClr val="35793B"/>
              </a:buClr>
              <a:buFont typeface="+mj-lt"/>
              <a:buAutoNum type="arabicPeriod"/>
            </a:pPr>
            <a:endParaRPr lang="ru-RU" sz="1600" dirty="0" smtClean="0">
              <a:latin typeface="Times New Roman" pitchFamily="18" charset="0"/>
              <a:cs typeface="Times New Roman" pitchFamily="18" charset="0"/>
            </a:endParaRPr>
          </a:p>
          <a:p>
            <a:pPr marL="342900" indent="-342900">
              <a:buClr>
                <a:srgbClr val="35793B"/>
              </a:buClr>
            </a:pPr>
            <a:r>
              <a:rPr lang="ru-RU" sz="1600" b="1" dirty="0" smtClean="0">
                <a:latin typeface="Times New Roman" pitchFamily="18" charset="0"/>
                <a:cs typeface="Times New Roman" pitchFamily="18" charset="0"/>
              </a:rPr>
              <a:t>2.    </a:t>
            </a:r>
            <a:r>
              <a:rPr lang="ru-RU" sz="1600" dirty="0" smtClean="0">
                <a:latin typeface="Times New Roman" pitchFamily="18" charset="0"/>
                <a:cs typeface="Times New Roman" pitchFamily="18" charset="0"/>
              </a:rPr>
              <a:t>Рекомендовать </a:t>
            </a:r>
            <a:r>
              <a:rPr lang="ru-RU" sz="1600" dirty="0">
                <a:latin typeface="Times New Roman" pitchFamily="18" charset="0"/>
                <a:cs typeface="Times New Roman" pitchFamily="18" charset="0"/>
              </a:rPr>
              <a:t>учителям использовать сервисы </a:t>
            </a:r>
            <a:r>
              <a:rPr lang="ru-RU" sz="1600" dirty="0" smtClean="0">
                <a:latin typeface="Times New Roman" pitchFamily="18" charset="0"/>
                <a:cs typeface="Times New Roman" pitchFamily="18" charset="0"/>
              </a:rPr>
              <a:t>«Электронного образования» </a:t>
            </a:r>
            <a:r>
              <a:rPr lang="ru-RU" sz="1600" dirty="0">
                <a:latin typeface="Times New Roman" pitchFamily="18" charset="0"/>
                <a:cs typeface="Times New Roman" pitchFamily="18" charset="0"/>
              </a:rPr>
              <a:t>как </a:t>
            </a:r>
            <a:r>
              <a:rPr lang="ru-RU" sz="1600" b="1" dirty="0" smtClean="0">
                <a:solidFill>
                  <a:srgbClr val="C00000"/>
                </a:solidFill>
                <a:latin typeface="Times New Roman" pitchFamily="18" charset="0"/>
                <a:cs typeface="Times New Roman" pitchFamily="18" charset="0"/>
              </a:rPr>
              <a:t>безопасный</a:t>
            </a:r>
            <a:r>
              <a:rPr lang="ru-RU" sz="1600" b="1" dirty="0">
                <a:solidFill>
                  <a:srgbClr val="C00000"/>
                </a:solidFill>
                <a:latin typeface="Times New Roman" pitchFamily="18" charset="0"/>
                <a:cs typeface="Times New Roman" pitchFamily="18" charset="0"/>
              </a:rPr>
              <a:t>, персонифицированный инструмент коммуникаций</a:t>
            </a:r>
            <a:r>
              <a:rPr lang="ru-RU" sz="1600" dirty="0">
                <a:latin typeface="Times New Roman" pitchFamily="18" charset="0"/>
                <a:cs typeface="Times New Roman" pitchFamily="18" charset="0"/>
              </a:rPr>
              <a:t>, нацеленный на лучшую информированность </a:t>
            </a:r>
            <a:r>
              <a:rPr lang="ru-RU" sz="1600" dirty="0" smtClean="0">
                <a:latin typeface="Times New Roman" pitchFamily="18" charset="0"/>
                <a:cs typeface="Times New Roman" pitchFamily="18" charset="0"/>
              </a:rPr>
              <a:t>родителей</a:t>
            </a:r>
            <a:r>
              <a:rPr lang="ru-RU" sz="1600" dirty="0">
                <a:latin typeface="Times New Roman" pitchFamily="18" charset="0"/>
                <a:cs typeface="Times New Roman" pitchFamily="18" charset="0"/>
              </a:rPr>
              <a:t>, учащихся о жизни школы, требованиях администрации и получения другой важной, полезной, проверенной информации</a:t>
            </a:r>
            <a:r>
              <a:rPr lang="ru-RU" sz="1600" dirty="0" smtClean="0">
                <a:latin typeface="Times New Roman" pitchFamily="18" charset="0"/>
                <a:cs typeface="Times New Roman" pitchFamily="18" charset="0"/>
              </a:rPr>
              <a:t>.</a:t>
            </a:r>
          </a:p>
          <a:p>
            <a:pPr marL="342900" indent="-342900">
              <a:buClr>
                <a:srgbClr val="35793B"/>
              </a:buClr>
            </a:pPr>
            <a:r>
              <a:rPr lang="ru-RU" sz="1600" b="1" dirty="0" smtClean="0">
                <a:latin typeface="Times New Roman" pitchFamily="18" charset="0"/>
                <a:cs typeface="Times New Roman" pitchFamily="18" charset="0"/>
              </a:rPr>
              <a:t>3.    </a:t>
            </a:r>
            <a:r>
              <a:rPr lang="ru-RU" sz="1600" dirty="0" smtClean="0">
                <a:latin typeface="Times New Roman" pitchFamily="18" charset="0"/>
                <a:cs typeface="Times New Roman" pitchFamily="18" charset="0"/>
              </a:rPr>
              <a:t>Организовать в рамках выполнения лабораторных работ на уроках информатики регистрацию личных кабинетов среди учащихся старше 14 лет на региональном и федеральном порталах государственных услуг.</a:t>
            </a:r>
          </a:p>
          <a:p>
            <a:pPr marL="342900" lvl="1" indent="-342900">
              <a:buClr>
                <a:srgbClr val="35793B"/>
              </a:buClr>
            </a:pPr>
            <a:r>
              <a:rPr lang="ru-RU" b="1" dirty="0" smtClean="0">
                <a:latin typeface="Times New Roman" pitchFamily="18" charset="0"/>
                <a:cs typeface="Times New Roman" pitchFamily="18" charset="0"/>
              </a:rPr>
              <a:t>4.    </a:t>
            </a:r>
            <a:r>
              <a:rPr lang="ru-RU" dirty="0" smtClean="0">
                <a:latin typeface="Times New Roman" pitchFamily="18" charset="0"/>
                <a:cs typeface="Times New Roman" pitchFamily="18" charset="0"/>
              </a:rPr>
              <a:t>Обеспечить подключение 70% родителей учеников к школьным сервисам в мобильном приложении «Услуги Республики Татарстан».</a:t>
            </a:r>
            <a:endParaRPr lang="ru-RU" sz="1400" dirty="0" smtClean="0">
              <a:latin typeface="Times New Roman" pitchFamily="18" charset="0"/>
              <a:cs typeface="Times New Roman" pitchFamily="18" charset="0"/>
            </a:endParaRPr>
          </a:p>
          <a:p>
            <a:pPr marL="342900" indent="-342900">
              <a:buClr>
                <a:srgbClr val="35793B"/>
              </a:buClr>
            </a:pPr>
            <a:endParaRPr lang="ru-RU" sz="1600" dirty="0">
              <a:latin typeface="Times New Roman" pitchFamily="18" charset="0"/>
              <a:cs typeface="Times New Roman" pitchFamily="18" charset="0"/>
            </a:endParaRPr>
          </a:p>
          <a:p>
            <a:pPr marL="337894" indent="-337894">
              <a:buClr>
                <a:srgbClr val="35793B"/>
              </a:buClr>
              <a:buFont typeface="+mj-lt"/>
              <a:buAutoNum type="arabicPeriod"/>
            </a:pPr>
            <a:endParaRPr lang="ru-RU" sz="1600" dirty="0">
              <a:latin typeface="Times New Roman" pitchFamily="18" charset="0"/>
              <a:cs typeface="Times New Roman" pitchFamily="18" charset="0"/>
            </a:endParaRPr>
          </a:p>
        </p:txBody>
      </p:sp>
      <p:sp>
        <p:nvSpPr>
          <p:cNvPr id="7" name="Прямоугольник 6"/>
          <p:cNvSpPr/>
          <p:nvPr/>
        </p:nvSpPr>
        <p:spPr>
          <a:xfrm>
            <a:off x="378352" y="193999"/>
            <a:ext cx="8479928" cy="349942"/>
          </a:xfrm>
          <a:prstGeom prst="rect">
            <a:avLst/>
          </a:prstGeom>
        </p:spPr>
        <p:txBody>
          <a:bodyPr wrap="square" lIns="41587" tIns="20793" rIns="41587" bIns="20793">
            <a:spAutoFit/>
          </a:bodyPr>
          <a:lstStyle/>
          <a:p>
            <a:pPr marL="5776" algn="ctr"/>
            <a:r>
              <a:rPr lang="ru-RU" sz="2000" b="1" kern="0" dirty="0" smtClean="0">
                <a:solidFill>
                  <a:srgbClr val="0070C0"/>
                </a:solidFill>
                <a:latin typeface="Times New Roman" pitchFamily="18" charset="0"/>
                <a:cs typeface="Times New Roman" pitchFamily="18" charset="0"/>
              </a:rPr>
              <a:t>ПОРУЧЕНИЯ ОТВЕТСТВЕННЫМ ЛИЦАМ</a:t>
            </a:r>
          </a:p>
        </p:txBody>
      </p:sp>
      <p:sp>
        <p:nvSpPr>
          <p:cNvPr id="11" name="Прямоугольник 10"/>
          <p:cNvSpPr/>
          <p:nvPr/>
        </p:nvSpPr>
        <p:spPr>
          <a:xfrm>
            <a:off x="986752" y="4500577"/>
            <a:ext cx="5372028" cy="318991"/>
          </a:xfrm>
          <a:prstGeom prst="rect">
            <a:avLst/>
          </a:prstGeom>
        </p:spPr>
        <p:txBody>
          <a:bodyPr wrap="square" lIns="41587" tIns="20793" rIns="41587" bIns="20793">
            <a:spAutoFit/>
          </a:bodyPr>
          <a:lstStyle/>
          <a:p>
            <a:r>
              <a:rPr lang="ru-RU" b="1" dirty="0" smtClean="0">
                <a:solidFill>
                  <a:schemeClr val="accent2">
                    <a:lumMod val="75000"/>
                  </a:schemeClr>
                </a:solidFill>
              </a:rPr>
              <a:t>Срок исполнения: до 20 декабря 2017года</a:t>
            </a:r>
            <a:endParaRPr lang="ru-RU" sz="1600" dirty="0"/>
          </a:p>
        </p:txBody>
      </p:sp>
      <p:sp>
        <p:nvSpPr>
          <p:cNvPr id="15" name="TextBox 14"/>
          <p:cNvSpPr txBox="1"/>
          <p:nvPr/>
        </p:nvSpPr>
        <p:spPr>
          <a:xfrm>
            <a:off x="214282" y="642924"/>
            <a:ext cx="9140556" cy="288213"/>
          </a:xfrm>
          <a:prstGeom prst="rect">
            <a:avLst/>
          </a:prstGeom>
          <a:noFill/>
        </p:spPr>
        <p:txBody>
          <a:bodyPr wrap="square" lIns="41587" tIns="20793" rIns="41587" bIns="20793" rtlCol="0">
            <a:spAutoFit/>
          </a:bodyPr>
          <a:lstStyle/>
          <a:p>
            <a:r>
              <a:rPr lang="ru-RU" sz="1600" b="1" dirty="0" smtClean="0">
                <a:latin typeface="Times New Roman" pitchFamily="18" charset="0"/>
                <a:cs typeface="Times New Roman" pitchFamily="18" charset="0"/>
              </a:rPr>
              <a:t>Просим директоров школ взять на личный контроль и поручить:</a:t>
            </a:r>
            <a:endParaRPr lang="ru-RU" sz="1500" dirty="0">
              <a:latin typeface="Times New Roman" pitchFamily="18" charset="0"/>
              <a:cs typeface="Times New Roman" pitchFamily="18" charset="0"/>
            </a:endParaRPr>
          </a:p>
        </p:txBody>
      </p:sp>
    </p:spTree>
    <p:extLst>
      <p:ext uri="{BB962C8B-B14F-4D97-AF65-F5344CB8AC3E}">
        <p14:creationId xmlns="" xmlns:p14="http://schemas.microsoft.com/office/powerpoint/2010/main" val="24331785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b="6704"/>
          <a:stretch/>
        </p:blipFill>
        <p:spPr bwMode="auto">
          <a:xfrm>
            <a:off x="0" y="0"/>
            <a:ext cx="9144000" cy="51435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0" name="Номер слайда 9"/>
          <p:cNvSpPr>
            <a:spLocks noGrp="1"/>
          </p:cNvSpPr>
          <p:nvPr>
            <p:ph type="sldNum" sz="quarter" idx="7"/>
          </p:nvPr>
        </p:nvSpPr>
        <p:spPr>
          <a:xfrm>
            <a:off x="6835819" y="4751261"/>
            <a:ext cx="2103120" cy="251959"/>
          </a:xfrm>
        </p:spPr>
        <p:txBody>
          <a:bodyPr/>
          <a:lstStyle/>
          <a:p>
            <a:fld id="{B6F15528-21DE-4FAA-801E-634DDDAF4B2B}" type="slidenum">
              <a:rPr lang="ru-RU" sz="1600" b="1" smtClean="0"/>
              <a:pPr/>
              <a:t>8</a:t>
            </a:fld>
            <a:endParaRPr lang="ru-RU" sz="1600" b="1" dirty="0"/>
          </a:p>
        </p:txBody>
      </p:sp>
      <p:sp>
        <p:nvSpPr>
          <p:cNvPr id="6" name="Прямоугольник 5"/>
          <p:cNvSpPr/>
          <p:nvPr/>
        </p:nvSpPr>
        <p:spPr>
          <a:xfrm>
            <a:off x="214282" y="857239"/>
            <a:ext cx="8786875" cy="4227753"/>
          </a:xfrm>
          <a:prstGeom prst="rect">
            <a:avLst/>
          </a:prstGeom>
        </p:spPr>
        <p:txBody>
          <a:bodyPr wrap="square" lIns="41587" tIns="20793" rIns="41587" bIns="20793">
            <a:spAutoFit/>
          </a:bodyPr>
          <a:lstStyle/>
          <a:p>
            <a:pPr indent="432000">
              <a:defRPr/>
            </a:pPr>
            <a:r>
              <a:rPr lang="ru-RU" sz="1500" b="1" dirty="0" smtClean="0">
                <a:latin typeface="Times New Roman" pitchFamily="18" charset="0"/>
                <a:cs typeface="Times New Roman" pitchFamily="18" charset="0"/>
              </a:rPr>
              <a:t>5.  Организовать</a:t>
            </a:r>
            <a:r>
              <a:rPr lang="ru-RU" sz="1500" dirty="0" smtClean="0">
                <a:latin typeface="Times New Roman" pitchFamily="18" charset="0"/>
                <a:cs typeface="Times New Roman" pitchFamily="18" charset="0"/>
              </a:rPr>
              <a:t> регистрацию ВСЕХ сотрудников на Портале государственных и муниципальных услуг Республики Татарстан </a:t>
            </a:r>
            <a:r>
              <a:rPr lang="ru-RU" sz="1500" dirty="0" err="1" smtClean="0">
                <a:latin typeface="Times New Roman" pitchFamily="18" charset="0"/>
                <a:cs typeface="Times New Roman" pitchFamily="18" charset="0"/>
              </a:rPr>
              <a:t>uslugi.tatarstan.ru</a:t>
            </a:r>
            <a:r>
              <a:rPr lang="ru-RU" sz="1500" dirty="0" smtClean="0">
                <a:latin typeface="Times New Roman" pitchFamily="18" charset="0"/>
                <a:cs typeface="Times New Roman" pitchFamily="18" charset="0"/>
              </a:rPr>
              <a:t> , в Единой информационной системе идентификации и аутентификации (ЕСИА)с подтверждением учетной записи не ниже второго уровня;   </a:t>
            </a:r>
          </a:p>
          <a:p>
            <a:pPr indent="432000">
              <a:defRPr/>
            </a:pPr>
            <a:r>
              <a:rPr lang="ru-RU" sz="1500" b="1" dirty="0" smtClean="0">
                <a:latin typeface="Times New Roman" pitchFamily="18" charset="0"/>
                <a:cs typeface="Times New Roman" pitchFamily="18" charset="0"/>
              </a:rPr>
              <a:t>6.  Организовать</a:t>
            </a:r>
            <a:r>
              <a:rPr lang="ru-RU" sz="1500" dirty="0" smtClean="0">
                <a:latin typeface="Times New Roman" pitchFamily="18" charset="0"/>
                <a:cs typeface="Times New Roman" pitchFamily="18" charset="0"/>
              </a:rPr>
              <a:t> работу по привязке личного кабинета на Едином портале государственных и муниципальных услуг Российской Федерации </a:t>
            </a:r>
            <a:r>
              <a:rPr lang="ru-RU" sz="1500" dirty="0" err="1" smtClean="0">
                <a:latin typeface="Times New Roman" pitchFamily="18" charset="0"/>
                <a:cs typeface="Times New Roman" pitchFamily="18" charset="0"/>
              </a:rPr>
              <a:t>www.gosuslugi.ru</a:t>
            </a:r>
            <a:r>
              <a:rPr lang="ru-RU" sz="1500" dirty="0" smtClean="0">
                <a:latin typeface="Times New Roman" pitchFamily="18" charset="0"/>
                <a:cs typeface="Times New Roman" pitchFamily="18" charset="0"/>
              </a:rPr>
              <a:t> с Порталом государственных услуг Республики Татарстан </a:t>
            </a:r>
            <a:r>
              <a:rPr lang="ru-RU" sz="1500" dirty="0" err="1" smtClean="0">
                <a:latin typeface="Times New Roman" pitchFamily="18" charset="0"/>
                <a:cs typeface="Times New Roman" pitchFamily="18" charset="0"/>
              </a:rPr>
              <a:t>uslugi.tatarstan.ru</a:t>
            </a:r>
            <a:r>
              <a:rPr lang="ru-RU" sz="1500" dirty="0" smtClean="0">
                <a:latin typeface="Times New Roman" pitchFamily="18" charset="0"/>
                <a:cs typeface="Times New Roman" pitchFamily="18" charset="0"/>
              </a:rPr>
              <a:t>;</a:t>
            </a:r>
          </a:p>
          <a:p>
            <a:pPr indent="432000">
              <a:defRPr/>
            </a:pPr>
            <a:r>
              <a:rPr lang="ru-RU" sz="1500" b="1" dirty="0" smtClean="0">
                <a:latin typeface="Times New Roman" pitchFamily="18" charset="0"/>
                <a:cs typeface="Times New Roman" pitchFamily="18" charset="0"/>
              </a:rPr>
              <a:t>7.  Активизировать</a:t>
            </a:r>
            <a:r>
              <a:rPr lang="ru-RU" sz="1500" dirty="0" smtClean="0">
                <a:latin typeface="Times New Roman" pitchFamily="18" charset="0"/>
                <a:cs typeface="Times New Roman" pitchFamily="18" charset="0"/>
              </a:rPr>
              <a:t> популяризацию Портала </a:t>
            </a:r>
            <a:r>
              <a:rPr lang="en-US" sz="1500" dirty="0" err="1" smtClean="0">
                <a:latin typeface="Times New Roman" pitchFamily="18" charset="0"/>
                <a:cs typeface="Times New Roman" pitchFamily="18" charset="0"/>
              </a:rPr>
              <a:t>uslugi</a:t>
            </a:r>
            <a:r>
              <a:rPr lang="ru-RU" sz="1500" dirty="0" smtClean="0">
                <a:latin typeface="Times New Roman" pitchFamily="18" charset="0"/>
                <a:cs typeface="Times New Roman" pitchFamily="18" charset="0"/>
              </a:rPr>
              <a:t>.</a:t>
            </a:r>
            <a:r>
              <a:rPr lang="en-US" sz="1500" dirty="0" err="1" smtClean="0">
                <a:latin typeface="Times New Roman" pitchFamily="18" charset="0"/>
                <a:cs typeface="Times New Roman" pitchFamily="18" charset="0"/>
              </a:rPr>
              <a:t>tatarstan</a:t>
            </a:r>
            <a:r>
              <a:rPr lang="ru-RU" sz="1500" dirty="0" smtClean="0">
                <a:latin typeface="Times New Roman" pitchFamily="18" charset="0"/>
                <a:cs typeface="Times New Roman" pitchFamily="18" charset="0"/>
              </a:rPr>
              <a:t>.</a:t>
            </a:r>
            <a:r>
              <a:rPr lang="en-US" sz="1500" dirty="0" err="1" smtClean="0">
                <a:latin typeface="Times New Roman" pitchFamily="18" charset="0"/>
                <a:cs typeface="Times New Roman" pitchFamily="18" charset="0"/>
              </a:rPr>
              <a:t>ru</a:t>
            </a:r>
            <a:r>
              <a:rPr lang="ru-RU" sz="1500" dirty="0" smtClean="0">
                <a:latin typeface="Times New Roman" pitchFamily="18" charset="0"/>
                <a:cs typeface="Times New Roman" pitchFamily="18" charset="0"/>
              </a:rPr>
              <a:t>;</a:t>
            </a:r>
          </a:p>
          <a:p>
            <a:pPr indent="432000">
              <a:defRPr/>
            </a:pPr>
            <a:r>
              <a:rPr lang="ru-RU" sz="1500" b="1" dirty="0" smtClean="0">
                <a:latin typeface="Times New Roman" pitchFamily="18" charset="0"/>
                <a:cs typeface="Times New Roman" pitchFamily="18" charset="0"/>
              </a:rPr>
              <a:t>8.  Обязать </a:t>
            </a:r>
            <a:r>
              <a:rPr lang="ru-RU" sz="1500" dirty="0" smtClean="0">
                <a:latin typeface="Times New Roman" pitchFamily="18" charset="0"/>
                <a:cs typeface="Times New Roman" pitchFamily="18" charset="0"/>
              </a:rPr>
              <a:t>сотрудников проживающих в многоквартирных домах, осуществлять оплату коммунальных услуг, через Портал </a:t>
            </a:r>
            <a:r>
              <a:rPr lang="en-US" sz="1500" dirty="0" err="1" smtClean="0">
                <a:latin typeface="Times New Roman" pitchFamily="18" charset="0"/>
                <a:cs typeface="Times New Roman" pitchFamily="18" charset="0"/>
              </a:rPr>
              <a:t>uslugi</a:t>
            </a:r>
            <a:r>
              <a:rPr lang="ru-RU" sz="1500" dirty="0" smtClean="0">
                <a:latin typeface="Times New Roman" pitchFamily="18" charset="0"/>
                <a:cs typeface="Times New Roman" pitchFamily="18" charset="0"/>
              </a:rPr>
              <a:t>.</a:t>
            </a:r>
            <a:r>
              <a:rPr lang="en-US" sz="1500" dirty="0" err="1" smtClean="0">
                <a:latin typeface="Times New Roman" pitchFamily="18" charset="0"/>
                <a:cs typeface="Times New Roman" pitchFamily="18" charset="0"/>
              </a:rPr>
              <a:t>tatarstan</a:t>
            </a:r>
            <a:r>
              <a:rPr lang="ru-RU" sz="1500" dirty="0" smtClean="0">
                <a:latin typeface="Times New Roman" pitchFamily="18" charset="0"/>
                <a:cs typeface="Times New Roman" pitchFamily="18" charset="0"/>
              </a:rPr>
              <a:t>.</a:t>
            </a:r>
            <a:r>
              <a:rPr lang="en-US" sz="1500" dirty="0" err="1" smtClean="0">
                <a:latin typeface="Times New Roman" pitchFamily="18" charset="0"/>
                <a:cs typeface="Times New Roman" pitchFamily="18" charset="0"/>
              </a:rPr>
              <a:t>ru</a:t>
            </a:r>
            <a:r>
              <a:rPr lang="ru-RU" sz="1500" dirty="0" smtClean="0">
                <a:latin typeface="Times New Roman" pitchFamily="18" charset="0"/>
                <a:cs typeface="Times New Roman" pitchFamily="18" charset="0"/>
              </a:rPr>
              <a:t>;</a:t>
            </a:r>
          </a:p>
          <a:p>
            <a:pPr indent="432000">
              <a:defRPr/>
            </a:pPr>
            <a:r>
              <a:rPr lang="ru-RU" sz="1500" b="1" dirty="0" smtClean="0">
                <a:latin typeface="Times New Roman" pitchFamily="18" charset="0"/>
                <a:cs typeface="Times New Roman" pitchFamily="18" charset="0"/>
              </a:rPr>
              <a:t> 9.  Обязать</a:t>
            </a:r>
            <a:r>
              <a:rPr lang="ru-RU" sz="1500" dirty="0" smtClean="0">
                <a:latin typeface="Times New Roman" pitchFamily="18" charset="0"/>
                <a:cs typeface="Times New Roman" pitchFamily="18" charset="0"/>
              </a:rPr>
              <a:t> сотрудников осуществлять оплату услуг водоснабжения через портал </a:t>
            </a:r>
            <a:r>
              <a:rPr lang="en-US" sz="1500" dirty="0" err="1" smtClean="0">
                <a:latin typeface="Times New Roman" pitchFamily="18" charset="0"/>
                <a:cs typeface="Times New Roman" pitchFamily="18" charset="0"/>
              </a:rPr>
              <a:t>uslugi</a:t>
            </a:r>
            <a:r>
              <a:rPr lang="ru-RU" sz="1500" dirty="0" smtClean="0">
                <a:latin typeface="Times New Roman" pitchFamily="18" charset="0"/>
                <a:cs typeface="Times New Roman" pitchFamily="18" charset="0"/>
              </a:rPr>
              <a:t>.</a:t>
            </a:r>
            <a:r>
              <a:rPr lang="en-US" sz="1500" dirty="0" err="1" smtClean="0">
                <a:latin typeface="Times New Roman" pitchFamily="18" charset="0"/>
                <a:cs typeface="Times New Roman" pitchFamily="18" charset="0"/>
              </a:rPr>
              <a:t>tatarstan</a:t>
            </a:r>
            <a:r>
              <a:rPr lang="ru-RU" sz="1500" dirty="0" smtClean="0">
                <a:latin typeface="Times New Roman" pitchFamily="18" charset="0"/>
                <a:cs typeface="Times New Roman" pitchFamily="18" charset="0"/>
              </a:rPr>
              <a:t>.</a:t>
            </a:r>
            <a:r>
              <a:rPr lang="en-US" sz="1500" dirty="0" err="1" smtClean="0">
                <a:latin typeface="Times New Roman" pitchFamily="18" charset="0"/>
                <a:cs typeface="Times New Roman" pitchFamily="18" charset="0"/>
              </a:rPr>
              <a:t>ru</a:t>
            </a:r>
            <a:r>
              <a:rPr lang="ru-RU" sz="1500" dirty="0" smtClean="0">
                <a:latin typeface="Times New Roman" pitchFamily="18" charset="0"/>
                <a:cs typeface="Times New Roman" pitchFamily="18" charset="0"/>
              </a:rPr>
              <a:t>;</a:t>
            </a:r>
          </a:p>
          <a:p>
            <a:pPr indent="432000">
              <a:defRPr/>
            </a:pPr>
            <a:r>
              <a:rPr lang="ru-RU" sz="1500" b="1" dirty="0" smtClean="0">
                <a:latin typeface="Times New Roman" pitchFamily="18" charset="0"/>
                <a:cs typeface="Times New Roman" pitchFamily="18" charset="0"/>
              </a:rPr>
              <a:t>10.  </a:t>
            </a:r>
            <a:r>
              <a:rPr lang="ru-RU" sz="1500" dirty="0" smtClean="0">
                <a:latin typeface="Times New Roman" pitchFamily="18" charset="0"/>
                <a:cs typeface="Times New Roman" pitchFamily="18" charset="0"/>
              </a:rPr>
              <a:t>Ежемесячно 25 числа  информацию о выполненной работе </a:t>
            </a:r>
            <a:r>
              <a:rPr lang="ru-RU" sz="1500" b="1" dirty="0" smtClean="0">
                <a:latin typeface="Times New Roman" pitchFamily="18" charset="0"/>
                <a:cs typeface="Times New Roman" pitchFamily="18" charset="0"/>
              </a:rPr>
              <a:t>представлять</a:t>
            </a:r>
            <a:r>
              <a:rPr lang="ru-RU" sz="1500" dirty="0" smtClean="0">
                <a:latin typeface="Times New Roman" pitchFamily="18" charset="0"/>
                <a:cs typeface="Times New Roman" pitchFamily="18" charset="0"/>
              </a:rPr>
              <a:t> в  Отдел образования </a:t>
            </a:r>
            <a:r>
              <a:rPr lang="en-US" sz="1500" dirty="0" smtClean="0">
                <a:latin typeface="Times New Roman" pitchFamily="18" charset="0"/>
                <a:cs typeface="Times New Roman" pitchFamily="18" charset="0"/>
              </a:rPr>
              <a:t> </a:t>
            </a:r>
            <a:r>
              <a:rPr lang="ru-RU" sz="1500" dirty="0" smtClean="0">
                <a:latin typeface="Times New Roman" pitchFamily="18" charset="0"/>
                <a:cs typeface="Times New Roman" pitchFamily="18" charset="0"/>
              </a:rPr>
              <a:t>на электронную почту </a:t>
            </a:r>
            <a:r>
              <a:rPr lang="en-US" sz="1500" dirty="0" smtClean="0">
                <a:latin typeface="Times New Roman" pitchFamily="18" charset="0"/>
                <a:cs typeface="Times New Roman" pitchFamily="18" charset="0"/>
                <a:hlinkClick r:id="rId4"/>
              </a:rPr>
              <a:t>Ramis.Mohtarov@tatar.ru</a:t>
            </a:r>
            <a:r>
              <a:rPr lang="ru-RU" sz="1500" dirty="0" smtClean="0">
                <a:latin typeface="Times New Roman" pitchFamily="18" charset="0"/>
                <a:cs typeface="Times New Roman" pitchFamily="18" charset="0"/>
              </a:rPr>
              <a:t> с приложением копий квитанций об оплате;</a:t>
            </a:r>
          </a:p>
          <a:p>
            <a:pPr indent="432000">
              <a:defRPr/>
            </a:pPr>
            <a:endParaRPr lang="ru-RU" sz="1500" dirty="0" smtClean="0">
              <a:latin typeface="Times New Roman" pitchFamily="18" charset="0"/>
              <a:cs typeface="Times New Roman" pitchFamily="18" charset="0"/>
            </a:endParaRPr>
          </a:p>
          <a:p>
            <a:pPr indent="432000">
              <a:defRPr/>
            </a:pPr>
            <a:r>
              <a:rPr lang="ru-RU" sz="1500" dirty="0" smtClean="0">
                <a:solidFill>
                  <a:srgbClr val="FF0000"/>
                </a:solidFill>
                <a:latin typeface="Times New Roman" pitchFamily="18" charset="0"/>
                <a:cs typeface="Times New Roman" pitchFamily="18" charset="0"/>
              </a:rPr>
              <a:t>Вся необходимая информация и инструкции размещены на официальном сайте МКУ»Отдел образования Алексеевского муниципального района РТ» в разделе  «Помощь по ИКТ» «Портал государственных и муниципальных услуг РТ»;</a:t>
            </a:r>
          </a:p>
          <a:p>
            <a:pPr marL="342900" indent="-342900">
              <a:buClr>
                <a:srgbClr val="35793B"/>
              </a:buClr>
            </a:pPr>
            <a:endParaRPr lang="ru-RU" sz="1600" dirty="0">
              <a:latin typeface="Times New Roman" pitchFamily="18" charset="0"/>
              <a:cs typeface="Times New Roman" pitchFamily="18" charset="0"/>
            </a:endParaRPr>
          </a:p>
          <a:p>
            <a:pPr marL="337894" indent="-337894">
              <a:buClr>
                <a:srgbClr val="35793B"/>
              </a:buClr>
              <a:buFont typeface="+mj-lt"/>
              <a:buAutoNum type="arabicPeriod"/>
            </a:pPr>
            <a:endParaRPr lang="ru-RU" sz="1600" dirty="0">
              <a:latin typeface="Times New Roman" pitchFamily="18" charset="0"/>
              <a:cs typeface="Times New Roman" pitchFamily="18" charset="0"/>
            </a:endParaRPr>
          </a:p>
        </p:txBody>
      </p:sp>
      <p:sp>
        <p:nvSpPr>
          <p:cNvPr id="7" name="Прямоугольник 6"/>
          <p:cNvSpPr/>
          <p:nvPr/>
        </p:nvSpPr>
        <p:spPr>
          <a:xfrm>
            <a:off x="378352" y="193999"/>
            <a:ext cx="8479928" cy="349942"/>
          </a:xfrm>
          <a:prstGeom prst="rect">
            <a:avLst/>
          </a:prstGeom>
        </p:spPr>
        <p:txBody>
          <a:bodyPr wrap="square" lIns="41587" tIns="20793" rIns="41587" bIns="20793">
            <a:spAutoFit/>
          </a:bodyPr>
          <a:lstStyle/>
          <a:p>
            <a:pPr marL="5776" algn="ctr"/>
            <a:r>
              <a:rPr lang="ru-RU" sz="2000" b="1" kern="0" dirty="0" smtClean="0">
                <a:solidFill>
                  <a:srgbClr val="0070C0"/>
                </a:solidFill>
                <a:latin typeface="Times New Roman" pitchFamily="18" charset="0"/>
                <a:cs typeface="Times New Roman" pitchFamily="18" charset="0"/>
              </a:rPr>
              <a:t>ПОРУЧЕНИЯ ОТВЕТСТВЕННЫМ ЛИЦАМ</a:t>
            </a:r>
          </a:p>
        </p:txBody>
      </p:sp>
      <p:sp>
        <p:nvSpPr>
          <p:cNvPr id="15" name="TextBox 14"/>
          <p:cNvSpPr txBox="1"/>
          <p:nvPr/>
        </p:nvSpPr>
        <p:spPr>
          <a:xfrm>
            <a:off x="214282" y="571487"/>
            <a:ext cx="9140556" cy="288213"/>
          </a:xfrm>
          <a:prstGeom prst="rect">
            <a:avLst/>
          </a:prstGeom>
          <a:noFill/>
        </p:spPr>
        <p:txBody>
          <a:bodyPr wrap="square" lIns="41587" tIns="20793" rIns="41587" bIns="20793" rtlCol="0">
            <a:spAutoFit/>
          </a:bodyPr>
          <a:lstStyle/>
          <a:p>
            <a:r>
              <a:rPr lang="ru-RU" sz="1600" b="1" dirty="0" smtClean="0">
                <a:latin typeface="Times New Roman" pitchFamily="18" charset="0"/>
                <a:cs typeface="Times New Roman" pitchFamily="18" charset="0"/>
              </a:rPr>
              <a:t>Просим директоров школ взять на личный контроль и поручить:</a:t>
            </a:r>
            <a:endParaRPr lang="ru-RU" sz="1500" dirty="0">
              <a:latin typeface="Times New Roman" pitchFamily="18" charset="0"/>
              <a:cs typeface="Times New Roman" pitchFamily="18" charset="0"/>
            </a:endParaRPr>
          </a:p>
        </p:txBody>
      </p:sp>
    </p:spTree>
    <p:extLst>
      <p:ext uri="{BB962C8B-B14F-4D97-AF65-F5344CB8AC3E}">
        <p14:creationId xmlns="" xmlns:p14="http://schemas.microsoft.com/office/powerpoint/2010/main" val="243317855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b="6704"/>
          <a:stretch/>
        </p:blipFill>
        <p:spPr bwMode="auto">
          <a:xfrm>
            <a:off x="4" y="0"/>
            <a:ext cx="9193213" cy="51435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2" name="Прямоугольник 11"/>
          <p:cNvSpPr/>
          <p:nvPr/>
        </p:nvSpPr>
        <p:spPr>
          <a:xfrm>
            <a:off x="1616649" y="4751663"/>
            <a:ext cx="7505205" cy="400110"/>
          </a:xfrm>
          <a:prstGeom prst="rect">
            <a:avLst/>
          </a:prstGeom>
        </p:spPr>
        <p:txBody>
          <a:bodyPr wrap="square">
            <a:spAutoFit/>
          </a:bodyPr>
          <a:lstStyle/>
          <a:p>
            <a:pPr algn="r"/>
            <a:r>
              <a:rPr lang="ru-RU" sz="2000" b="1" dirty="0">
                <a:solidFill>
                  <a:schemeClr val="bg1"/>
                </a:solidFill>
              </a:rPr>
              <a:t>Татарстан </a:t>
            </a:r>
            <a:r>
              <a:rPr lang="ru-RU" sz="2000" b="1" dirty="0" err="1">
                <a:solidFill>
                  <a:schemeClr val="bg1"/>
                </a:solidFill>
              </a:rPr>
              <a:t>Республикасы</a:t>
            </a:r>
            <a:r>
              <a:rPr lang="ru-RU" sz="2000" b="1" dirty="0">
                <a:solidFill>
                  <a:schemeClr val="bg1"/>
                </a:solidFill>
              </a:rPr>
              <a:t> Мәгариф </a:t>
            </a:r>
            <a:r>
              <a:rPr lang="ru-RU" sz="2000" b="1" dirty="0" err="1">
                <a:solidFill>
                  <a:schemeClr val="bg1"/>
                </a:solidFill>
              </a:rPr>
              <a:t>һәм</a:t>
            </a:r>
            <a:r>
              <a:rPr lang="ru-RU" sz="2000" b="1" dirty="0">
                <a:solidFill>
                  <a:schemeClr val="bg1"/>
                </a:solidFill>
              </a:rPr>
              <a:t> </a:t>
            </a:r>
            <a:r>
              <a:rPr lang="ru-RU" sz="2000" b="1" dirty="0" err="1">
                <a:solidFill>
                  <a:schemeClr val="bg1"/>
                </a:solidFill>
              </a:rPr>
              <a:t>фән</a:t>
            </a:r>
            <a:r>
              <a:rPr lang="ru-RU" sz="2000" b="1" dirty="0">
                <a:solidFill>
                  <a:schemeClr val="bg1"/>
                </a:solidFill>
              </a:rPr>
              <a:t> </a:t>
            </a:r>
            <a:r>
              <a:rPr lang="ru-RU" sz="2000" b="1" dirty="0" err="1">
                <a:solidFill>
                  <a:schemeClr val="bg1"/>
                </a:solidFill>
              </a:rPr>
              <a:t>министрлыгы</a:t>
            </a:r>
            <a:endParaRPr lang="ru-RU" sz="2000" b="1" dirty="0">
              <a:solidFill>
                <a:schemeClr val="bg1"/>
              </a:solidFill>
            </a:endParaRPr>
          </a:p>
        </p:txBody>
      </p:sp>
      <p:sp>
        <p:nvSpPr>
          <p:cNvPr id="16" name="Заголовок 1"/>
          <p:cNvSpPr>
            <a:spLocks noGrp="1"/>
          </p:cNvSpPr>
          <p:nvPr>
            <p:ph type="title"/>
          </p:nvPr>
        </p:nvSpPr>
        <p:spPr>
          <a:xfrm>
            <a:off x="571472" y="51470"/>
            <a:ext cx="8393016" cy="4163354"/>
          </a:xfrm>
        </p:spPr>
        <p:txBody>
          <a:bodyPr>
            <a:noAutofit/>
          </a:bodyPr>
          <a:lstStyle/>
          <a:p>
            <a:pPr algn="l" fontAlgn="base"/>
            <a:r>
              <a:rPr lang="ru-RU" sz="2400" b="1" dirty="0" smtClean="0">
                <a:solidFill>
                  <a:srgbClr val="FF0000"/>
                </a:solidFill>
                <a:latin typeface="Times New Roman" pitchFamily="18" charset="0"/>
                <a:cs typeface="Times New Roman" pitchFamily="18" charset="0"/>
              </a:rPr>
              <a:t/>
            </a:r>
            <a:br>
              <a:rPr lang="ru-RU" sz="2400" b="1" dirty="0" smtClean="0">
                <a:solidFill>
                  <a:srgbClr val="FF0000"/>
                </a:solidFill>
                <a:latin typeface="Times New Roman" pitchFamily="18" charset="0"/>
                <a:cs typeface="Times New Roman" pitchFamily="18" charset="0"/>
              </a:rPr>
            </a:br>
            <a:r>
              <a:rPr lang="ru-RU" sz="2400" b="1" dirty="0">
                <a:solidFill>
                  <a:srgbClr val="FF0000"/>
                </a:solidFill>
                <a:latin typeface="Times New Roman" pitchFamily="18" charset="0"/>
                <a:cs typeface="Times New Roman" pitchFamily="18" charset="0"/>
              </a:rPr>
              <a:t> </a:t>
            </a:r>
            <a:r>
              <a:rPr lang="ru-RU" sz="2400" b="1" dirty="0" smtClean="0">
                <a:solidFill>
                  <a:srgbClr val="FF0000"/>
                </a:solidFill>
                <a:latin typeface="Times New Roman" pitchFamily="18" charset="0"/>
                <a:cs typeface="Times New Roman" pitchFamily="18" charset="0"/>
              </a:rPr>
              <a:t>       Мониторинг сайтов образовательных организаций</a:t>
            </a: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1400" b="1" dirty="0" smtClean="0">
                <a:latin typeface="Times New Roman" pitchFamily="18" charset="0"/>
                <a:cs typeface="Times New Roman" pitchFamily="18" charset="0"/>
              </a:rPr>
              <a:t/>
            </a:r>
            <a:br>
              <a:rPr lang="ru-RU" sz="14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1</a:t>
            </a:r>
            <a:r>
              <a:rPr lang="ru-RU" sz="2000"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hlinkClick r:id="rId4" action="ppaction://hlinkfile"/>
              </a:rPr>
              <a:t>Постановление</a:t>
            </a:r>
            <a:r>
              <a:rPr lang="ru-RU" sz="2000" dirty="0" smtClean="0">
                <a:latin typeface="Times New Roman" pitchFamily="18" charset="0"/>
                <a:cs typeface="Times New Roman" pitchFamily="18" charset="0"/>
              </a:rPr>
              <a:t> Правительства Российской Федерации от 10 июля 2013 г. № 582 «Об утверждении Правил размещения на официальном сайте образовательной организации в информационно-телекоммуникационной сети "Интернет" и обновления информации об образовательной организации»</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2.  </a:t>
            </a:r>
            <a:r>
              <a:rPr lang="ru-RU" sz="2000" dirty="0" smtClean="0">
                <a:latin typeface="Times New Roman" pitchFamily="18" charset="0"/>
                <a:cs typeface="Times New Roman" pitchFamily="18" charset="0"/>
                <a:hlinkClick r:id="rId5" action="ppaction://hlinkfile"/>
              </a:rPr>
              <a:t>ФЗ «Об образовании РФ» </a:t>
            </a:r>
            <a:r>
              <a:rPr lang="ru-RU" sz="2000" dirty="0" smtClean="0">
                <a:latin typeface="Times New Roman" pitchFamily="18" charset="0"/>
                <a:cs typeface="Times New Roman" pitchFamily="18" charset="0"/>
              </a:rPr>
              <a:t>№ 273-ФЗ </a:t>
            </a:r>
            <a:r>
              <a:rPr lang="en-US" sz="2000" dirty="0" smtClean="0">
                <a:latin typeface="Times New Roman" pitchFamily="18" charset="0"/>
                <a:cs typeface="Times New Roman" pitchFamily="18" charset="0"/>
              </a:rPr>
              <a:t>[</a:t>
            </a:r>
            <a:r>
              <a:rPr lang="ru-RU" sz="2000" dirty="0" smtClean="0">
                <a:latin typeface="Times New Roman" pitchFamily="18" charset="0"/>
                <a:cs typeface="Times New Roman" pitchFamily="18" charset="0"/>
                <a:hlinkClick r:id="rId6" action="ppaction://hlinkpres?slideindex=1&amp;slidetitle="/>
              </a:rPr>
              <a:t>Глава 3</a:t>
            </a:r>
            <a:r>
              <a:rPr lang="en-US" sz="2000" dirty="0" smtClean="0">
                <a:latin typeface="Times New Roman" pitchFamily="18" charset="0"/>
                <a:cs typeface="Times New Roman" pitchFamily="18" charset="0"/>
              </a:rPr>
              <a:t>]</a:t>
            </a:r>
            <a:r>
              <a:rPr lang="ru-RU" sz="2000" dirty="0" smtClean="0">
                <a:latin typeface="Times New Roman" pitchFamily="18" charset="0"/>
                <a:cs typeface="Times New Roman" pitchFamily="18" charset="0"/>
              </a:rPr>
              <a:t> Статья 29</a:t>
            </a:r>
            <a:br>
              <a:rPr lang="ru-RU" sz="2000" dirty="0" smtClean="0">
                <a:latin typeface="Times New Roman" pitchFamily="18" charset="0"/>
                <a:cs typeface="Times New Roman" pitchFamily="18" charset="0"/>
              </a:rPr>
            </a:br>
            <a:r>
              <a:rPr lang="ru-RU" sz="1400" dirty="0" smtClean="0">
                <a:latin typeface="Times New Roman" pitchFamily="18" charset="0"/>
                <a:cs typeface="Times New Roman" pitchFamily="18" charset="0"/>
              </a:rPr>
              <a:t/>
            </a:r>
            <a:br>
              <a:rPr lang="ru-RU" sz="1400" dirty="0" smtClean="0">
                <a:latin typeface="Times New Roman" pitchFamily="18" charset="0"/>
                <a:cs typeface="Times New Roman" pitchFamily="18" charset="0"/>
              </a:rPr>
            </a:br>
            <a:endParaRPr lang="ru-RU" sz="1400" i="1" dirty="0">
              <a:solidFill>
                <a:srgbClr val="C00000"/>
              </a:solidFill>
              <a:effectLst>
                <a:outerShdw blurRad="38100" dist="38100" dir="2700000" algn="tl">
                  <a:srgbClr val="000000">
                    <a:alpha val="43137"/>
                  </a:srgbClr>
                </a:outerShdw>
              </a:effectLst>
              <a:latin typeface="Times New Roman" pitchFamily="18" charset="0"/>
              <a:ea typeface="Calibri"/>
              <a:cs typeface="Times New Roman" pitchFamily="18" charset="0"/>
            </a:endParaRPr>
          </a:p>
        </p:txBody>
      </p:sp>
      <p:sp>
        <p:nvSpPr>
          <p:cNvPr id="2" name="Номер слайда 1"/>
          <p:cNvSpPr>
            <a:spLocks noGrp="1"/>
          </p:cNvSpPr>
          <p:nvPr>
            <p:ph type="sldNum" sz="quarter" idx="12"/>
          </p:nvPr>
        </p:nvSpPr>
        <p:spPr>
          <a:xfrm>
            <a:off x="6876256" y="4515966"/>
            <a:ext cx="2133600" cy="273844"/>
          </a:xfrm>
        </p:spPr>
        <p:txBody>
          <a:bodyPr/>
          <a:lstStyle/>
          <a:p>
            <a:pPr>
              <a:defRPr/>
            </a:pPr>
            <a:fld id="{FDFA99BA-0E49-403F-91A2-322FB40F5D84}" type="slidenum">
              <a:rPr lang="ru-RU" smtClean="0"/>
              <a:pPr>
                <a:defRPr/>
              </a:pPr>
              <a:t>9</a:t>
            </a:fld>
            <a:endParaRPr lang="ru-RU" dirty="0"/>
          </a:p>
        </p:txBody>
      </p:sp>
      <p:sp>
        <p:nvSpPr>
          <p:cNvPr id="11" name="Заголовок 1"/>
          <p:cNvSpPr txBox="1">
            <a:spLocks/>
          </p:cNvSpPr>
          <p:nvPr/>
        </p:nvSpPr>
        <p:spPr>
          <a:xfrm>
            <a:off x="1115616" y="3943360"/>
            <a:ext cx="8136904" cy="85725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ru-RU" sz="2200" b="1" dirty="0">
              <a:solidFill>
                <a:srgbClr val="C00000"/>
              </a:solidFill>
              <a:effectLst>
                <a:outerShdw blurRad="38100" dist="38100" dir="2700000" algn="tl">
                  <a:srgbClr val="000000">
                    <a:alpha val="43137"/>
                  </a:srgbClr>
                </a:outerShdw>
              </a:effectLst>
              <a:latin typeface="Times New Roman"/>
              <a:ea typeface="Calibri"/>
              <a:cs typeface="Times New Roman"/>
            </a:endParaRPr>
          </a:p>
        </p:txBody>
      </p:sp>
      <p:pic>
        <p:nvPicPr>
          <p:cNvPr id="13" name="Picture 2" descr="C:\Users\Afanaseva\Desktop\сам.png"/>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299007" y="195486"/>
            <a:ext cx="816609" cy="799070"/>
          </a:xfrm>
          <a:prstGeom prst="rect">
            <a:avLst/>
          </a:prstGeom>
          <a:noFill/>
          <a:extLst>
            <a:ext uri="{909E8E84-426E-40DD-AFC4-6F175D3DCCD1}">
              <a14:hiddenFill xmlns="" xmlns:a14="http://schemas.microsoft.com/office/drawing/2010/main">
                <a:solidFill>
                  <a:srgbClr val="FFFFFF"/>
                </a:solidFill>
              </a14:hiddenFill>
            </a:ext>
          </a:extLst>
        </p:spPr>
      </p:pic>
      <p:pic>
        <p:nvPicPr>
          <p:cNvPr id="14" name="Рисунок 13"/>
          <p:cNvPicPr>
            <a:picLocks noChangeAspect="1"/>
          </p:cNvPicPr>
          <p:nvPr/>
        </p:nvPicPr>
        <p:blipFill>
          <a:blip r:embed="rId8" cstate="print">
            <a:extLst>
              <a:ext uri="{28A0092B-C50C-407E-A947-70E740481C1C}">
                <a14:useLocalDpi xmlns="" xmlns:a14="http://schemas.microsoft.com/office/drawing/2010/main" val="0"/>
              </a:ext>
            </a:extLst>
          </a:blip>
          <a:srcRect t="-74709" b="-52907"/>
          <a:stretch>
            <a:fillRect/>
          </a:stretch>
        </p:blipFill>
        <p:spPr bwMode="auto">
          <a:xfrm>
            <a:off x="3" y="4426012"/>
            <a:ext cx="9180510" cy="99161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8" name="Прямоугольник 17"/>
          <p:cNvSpPr/>
          <p:nvPr/>
        </p:nvSpPr>
        <p:spPr>
          <a:xfrm>
            <a:off x="428598" y="4714890"/>
            <a:ext cx="8693257" cy="400110"/>
          </a:xfrm>
          <a:prstGeom prst="rect">
            <a:avLst/>
          </a:prstGeom>
        </p:spPr>
        <p:txBody>
          <a:bodyPr wrap="square">
            <a:spAutoFit/>
          </a:bodyPr>
          <a:lstStyle/>
          <a:p>
            <a:pPr algn="r"/>
            <a:r>
              <a:rPr lang="ru-RU" sz="2000" b="1" dirty="0" smtClean="0">
                <a:solidFill>
                  <a:schemeClr val="bg1"/>
                </a:solidFill>
              </a:rPr>
              <a:t>МКУ «Отдел образования  Алексеевского муниципального района </a:t>
            </a:r>
            <a:r>
              <a:rPr lang="ru-RU" sz="2000" b="1" dirty="0" smtClean="0">
                <a:solidFill>
                  <a:schemeClr val="bg1"/>
                </a:solidFill>
                <a:latin typeface="Times New Roman" pitchFamily="18" charset="0"/>
                <a:cs typeface="Times New Roman" pitchFamily="18" charset="0"/>
              </a:rPr>
              <a:t>РТ»</a:t>
            </a:r>
            <a:endParaRPr lang="ru-RU" sz="2000" b="1" dirty="0">
              <a:solidFill>
                <a:schemeClr val="bg1"/>
              </a:solidFill>
              <a:latin typeface="Times New Roman" pitchFamily="18" charset="0"/>
              <a:cs typeface="Times New Roman" pitchFamily="18" charset="0"/>
            </a:endParaRPr>
          </a:p>
        </p:txBody>
      </p:sp>
      <p:pic>
        <p:nvPicPr>
          <p:cNvPr id="3" name="Рисунок 2"/>
          <p:cNvPicPr>
            <a:picLocks noChangeAspect="1"/>
          </p:cNvPicPr>
          <p:nvPr/>
        </p:nvPicPr>
        <p:blipFill>
          <a:blip r:embed="rId9" cstate="print">
            <a:extLst>
              <a:ext uri="{28A0092B-C50C-407E-A947-70E740481C1C}">
                <a14:useLocalDpi xmlns="" xmlns:a14="http://schemas.microsoft.com/office/drawing/2010/main" val="0"/>
              </a:ext>
            </a:extLst>
          </a:blip>
          <a:stretch>
            <a:fillRect/>
          </a:stretch>
        </p:blipFill>
        <p:spPr>
          <a:xfrm>
            <a:off x="7121622" y="2608523"/>
            <a:ext cx="2000232" cy="2143140"/>
          </a:xfrm>
          <a:prstGeom prst="rect">
            <a:avLst/>
          </a:prstGeom>
        </p:spPr>
      </p:pic>
    </p:spTree>
    <p:extLst>
      <p:ext uri="{BB962C8B-B14F-4D97-AF65-F5344CB8AC3E}">
        <p14:creationId xmlns="" xmlns:p14="http://schemas.microsoft.com/office/powerpoint/2010/main" val="420222838"/>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3772</TotalTime>
  <Words>1319</Words>
  <Application>Microsoft Office PowerPoint</Application>
  <PresentationFormat>Экран (16:9)</PresentationFormat>
  <Paragraphs>159</Paragraphs>
  <Slides>27</Slides>
  <Notes>23</Notes>
  <HiddenSlides>0</HiddenSlides>
  <MMClips>0</MMClips>
  <ScaleCrop>false</ScaleCrop>
  <HeadingPairs>
    <vt:vector size="4" baseType="variant">
      <vt:variant>
        <vt:lpstr>Тема</vt:lpstr>
      </vt:variant>
      <vt:variant>
        <vt:i4>1</vt:i4>
      </vt:variant>
      <vt:variant>
        <vt:lpstr>Заголовки слайдов</vt:lpstr>
      </vt:variant>
      <vt:variant>
        <vt:i4>27</vt:i4>
      </vt:variant>
    </vt:vector>
  </HeadingPairs>
  <TitlesOfParts>
    <vt:vector size="28" baseType="lpstr">
      <vt:lpstr>Тема Office</vt:lpstr>
      <vt:lpstr>Слайд 1</vt:lpstr>
      <vt:lpstr>Регистрация на Портале государственных и муниципальных услуг РТ с привязкой к ЕСИА</vt:lpstr>
      <vt:lpstr>Слайд 3</vt:lpstr>
      <vt:lpstr>Слайд 4</vt:lpstr>
      <vt:lpstr>Слайд 5</vt:lpstr>
      <vt:lpstr>Слайд 6</vt:lpstr>
      <vt:lpstr>Слайд 7</vt:lpstr>
      <vt:lpstr>Слайд 8</vt:lpstr>
      <vt:lpstr>         Мониторинг сайтов образовательных организаций   1.  Постановление Правительства Российской Федерации от 10 июля 2013 г. № 582 «Об утверждении Правил размещения на официальном сайте образовательной организации в информационно-телекоммуникационной сети "Интернет" и обновления информации об образовательной организации»  2.  ФЗ «Об образовании РФ» № 273-ФЗ [Глава 3] Статья 29  </vt:lpstr>
      <vt:lpstr>Несоответствие официальных сайтов к требованиям           </vt:lpstr>
      <vt:lpstr>Несоответствие официальных сайтов к требованиям           </vt:lpstr>
      <vt:lpstr>Несоответствие официальных сайтов к требованиям           </vt:lpstr>
      <vt:lpstr>О приведении в соответствие данных  на сайтах образовательных                                          организаций             </vt:lpstr>
      <vt:lpstr>Несоответствие официальных сайтов к требованиям           </vt:lpstr>
      <vt:lpstr>Несоответствие официальных сайтов к требованиям           </vt:lpstr>
      <vt:lpstr>Слайд 16</vt:lpstr>
      <vt:lpstr>Слайд 17</vt:lpstr>
      <vt:lpstr>Слайд 18</vt:lpstr>
      <vt:lpstr>Слайд 19</vt:lpstr>
      <vt:lpstr>Слайд 20</vt:lpstr>
      <vt:lpstr>Слайд 21</vt:lpstr>
      <vt:lpstr>Слайд 22</vt:lpstr>
      <vt:lpstr>Слайд 23</vt:lpstr>
      <vt:lpstr>ПОРУЧЕНИЯ ОТВЕТСТВЕННЫМ ЛИЦАМ</vt:lpstr>
      <vt:lpstr>    Сводный отчет по заполняемости тем и домашних заданий            </vt:lpstr>
      <vt:lpstr>Мониторинг сайтов образовательных организаций</vt:lpstr>
      <vt:lpstr>Слайд 27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Зиганшина</dc:creator>
  <cp:lastModifiedBy>adm</cp:lastModifiedBy>
  <cp:revision>529</cp:revision>
  <cp:lastPrinted>2017-08-08T14:55:31Z</cp:lastPrinted>
  <dcterms:created xsi:type="dcterms:W3CDTF">2015-01-19T04:26:58Z</dcterms:created>
  <dcterms:modified xsi:type="dcterms:W3CDTF">2017-12-19T05:05:45Z</dcterms:modified>
</cp:coreProperties>
</file>